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66"/>
  </p:notesMasterIdLst>
  <p:sldIdLst>
    <p:sldId id="297" r:id="rId3"/>
    <p:sldId id="289" r:id="rId4"/>
    <p:sldId id="386" r:id="rId5"/>
    <p:sldId id="387" r:id="rId6"/>
    <p:sldId id="388" r:id="rId7"/>
    <p:sldId id="389" r:id="rId8"/>
    <p:sldId id="390" r:id="rId9"/>
    <p:sldId id="436" r:id="rId10"/>
    <p:sldId id="391" r:id="rId11"/>
    <p:sldId id="392" r:id="rId12"/>
    <p:sldId id="393" r:id="rId13"/>
    <p:sldId id="396" r:id="rId14"/>
    <p:sldId id="397" r:id="rId15"/>
    <p:sldId id="398" r:id="rId16"/>
    <p:sldId id="399" r:id="rId17"/>
    <p:sldId id="401" r:id="rId18"/>
    <p:sldId id="403"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4" r:id="rId37"/>
    <p:sldId id="425" r:id="rId38"/>
    <p:sldId id="426" r:id="rId39"/>
    <p:sldId id="427" r:id="rId40"/>
    <p:sldId id="428" r:id="rId41"/>
    <p:sldId id="429" r:id="rId42"/>
    <p:sldId id="430" r:id="rId43"/>
    <p:sldId id="298" r:id="rId44"/>
    <p:sldId id="346" r:id="rId45"/>
    <p:sldId id="347" r:id="rId46"/>
    <p:sldId id="348" r:id="rId47"/>
    <p:sldId id="349" r:id="rId48"/>
    <p:sldId id="350" r:id="rId49"/>
    <p:sldId id="351" r:id="rId50"/>
    <p:sldId id="353" r:id="rId51"/>
    <p:sldId id="354" r:id="rId52"/>
    <p:sldId id="432" r:id="rId53"/>
    <p:sldId id="355" r:id="rId54"/>
    <p:sldId id="357" r:id="rId55"/>
    <p:sldId id="358" r:id="rId56"/>
    <p:sldId id="359" r:id="rId57"/>
    <p:sldId id="360" r:id="rId58"/>
    <p:sldId id="361" r:id="rId59"/>
    <p:sldId id="362" r:id="rId60"/>
    <p:sldId id="433" r:id="rId61"/>
    <p:sldId id="365" r:id="rId62"/>
    <p:sldId id="364" r:id="rId63"/>
    <p:sldId id="435" r:id="rId64"/>
    <p:sldId id="431" r:id="rId6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p:cViewPr varScale="1">
        <p:scale>
          <a:sx n="86" d="100"/>
          <a:sy n="86" d="100"/>
        </p:scale>
        <p:origin x="30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B5F55B-2B0B-493D-B5A6-0CD165B2D26A}" type="datetimeFigureOut">
              <a:rPr lang="en-US" smtClean="0"/>
              <a:t>10/6/2023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90FF74-37B7-4E21-A86E-405D13812DF3}" type="slidenum">
              <a:rPr lang="en-US" smtClean="0"/>
              <a:t>‹#›</a:t>
            </a:fld>
            <a:endParaRPr lang="en-US"/>
          </a:p>
        </p:txBody>
      </p:sp>
    </p:spTree>
    <p:extLst>
      <p:ext uri="{BB962C8B-B14F-4D97-AF65-F5344CB8AC3E}">
        <p14:creationId xmlns:p14="http://schemas.microsoft.com/office/powerpoint/2010/main" val="1507528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27100" rtl="0" eaLnBrk="1" fontAlgn="base" latinLnBrk="0" hangingPunct="1">
              <a:lnSpc>
                <a:spcPct val="100000"/>
              </a:lnSpc>
              <a:spcBef>
                <a:spcPct val="0"/>
              </a:spcBef>
              <a:spcAft>
                <a:spcPct val="0"/>
              </a:spcAft>
              <a:buClrTx/>
              <a:buSzTx/>
              <a:buFontTx/>
              <a:buNone/>
              <a:tabLst/>
              <a:defRPr/>
            </a:pPr>
            <a:fld id="{D50EDFCD-7148-4A94-A7EB-145A99094DB1}"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pPr marL="0" marR="0" lvl="0" indent="0" algn="r" defTabSz="9271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3491" name="Rectangle 2"/>
          <p:cNvSpPr>
            <a:spLocks noGrp="1" noRot="1" noChangeAspect="1" noChangeArrowheads="1" noTextEdit="1"/>
          </p:cNvSpPr>
          <p:nvPr>
            <p:ph type="sldImg"/>
          </p:nvPr>
        </p:nvSpPr>
        <p:spPr>
          <a:xfrm>
            <a:off x="379413" y="696913"/>
            <a:ext cx="6188075" cy="3481387"/>
          </a:xfrm>
          <a:ln/>
        </p:spPr>
      </p:sp>
      <p:sp>
        <p:nvSpPr>
          <p:cNvPr id="63492" name="Rectangle 3"/>
          <p:cNvSpPr>
            <a:spLocks noGrp="1" noChangeArrowheads="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53506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384564A0-8E16-4651-A185-5FFCEDF3B9FA}"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039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4D82EA2-D85C-48BF-8A93-EA0D2FE5D387}"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9257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1157D14C-CC08-40B6-8437-BCF0EA7020D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7723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8" y="273055"/>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8EE747D5-FB23-45A0-9936-2AB24BB822A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87781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2A232921-A1F9-43F3-8BC8-8D5CBA5D2AF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94399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315CEB7A-A053-429D-B447-D0F541C690E9}"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7823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85309" y="225429"/>
            <a:ext cx="2279652"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4233" y="225429"/>
            <a:ext cx="663786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4CDAF1AF-2F14-4EA2-AE2E-B0F7B219C00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297217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90"/>
            <a:ext cx="44577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205137" y="1449390"/>
            <a:ext cx="4459817" cy="4751387"/>
          </a:xfrm>
        </p:spPr>
        <p:txBody>
          <a:bodyPr/>
          <a:lstStyle/>
          <a:p>
            <a:r>
              <a:rPr lang="en-US" smtClean="0"/>
              <a:t>Click icon to add clip art</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5B6D7F81-D383-4C64-943A-5B2F1B32D75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9904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89"/>
            <a:ext cx="9120719"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44235" y="3900492"/>
            <a:ext cx="9120719"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35C76EAD-5CA6-40B8-A9FD-204ACB69DAD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137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sz="half" idx="2"/>
          </p:nvPr>
        </p:nvSpPr>
        <p:spPr>
          <a:xfrm>
            <a:off x="455848" y="1705851"/>
            <a:ext cx="5429250" cy="387222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319014" y="1705851"/>
            <a:ext cx="4161790" cy="35915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7" name="Holder 7"/>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5" name="Holder 5"/>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4" name="Holder 4"/>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6257" name="Picture 177" descr="csk_biorep_page1IMAGE"/>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
        <p:nvSpPr>
          <p:cNvPr id="46082" name="Rectangle 2"/>
          <p:cNvSpPr>
            <a:spLocks noGrp="1" noChangeArrowheads="1"/>
          </p:cNvSpPr>
          <p:nvPr>
            <p:ph type="ctrTitle"/>
          </p:nvPr>
        </p:nvSpPr>
        <p:spPr>
          <a:xfrm>
            <a:off x="3024721" y="3176589"/>
            <a:ext cx="8612716" cy="2074862"/>
          </a:xfrm>
        </p:spPr>
        <p:txBody>
          <a:bodyPr/>
          <a:lstStyle>
            <a:lvl1pPr>
              <a:defRPr sz="3200"/>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575737" y="296867"/>
            <a:ext cx="7505700" cy="1368425"/>
          </a:xfrm>
        </p:spPr>
        <p:txBody>
          <a:bodyPr/>
          <a:lstStyle>
            <a:lvl1pPr marL="0" indent="0">
              <a:buFontTx/>
              <a:buNone/>
              <a:defRPr sz="1200"/>
            </a:lvl1pPr>
          </a:lstStyle>
          <a:p>
            <a:r>
              <a:rPr lang="en-US" smtClean="0"/>
              <a:t>Click to edit Master subtitle style</a:t>
            </a:r>
            <a:endParaRPr lang="en-US"/>
          </a:p>
        </p:txBody>
      </p:sp>
      <p:sp>
        <p:nvSpPr>
          <p:cNvPr id="46254" name="Rectangle 174"/>
          <p:cNvSpPr>
            <a:spLocks noGrp="1" noChangeArrowheads="1"/>
          </p:cNvSpPr>
          <p:nvPr>
            <p:ph type="dt" sz="half" idx="2"/>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6255" name="Rectangle 175"/>
          <p:cNvSpPr>
            <a:spLocks noGrp="1" noChangeArrowheads="1"/>
          </p:cNvSpPr>
          <p:nvPr>
            <p:ph type="ftr" sz="quarter" idx="3"/>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6256" name="Rectangle 176"/>
          <p:cNvSpPr>
            <a:spLocks noGrp="1" noChangeArrowheads="1"/>
          </p:cNvSpPr>
          <p:nvPr>
            <p:ph type="sldNum" sz="quarter" idx="4"/>
          </p:nvPr>
        </p:nvSpPr>
        <p:spPr/>
        <p:txBody>
          <a:bodyPr/>
          <a:lstStyle>
            <a:lvl1pPr>
              <a:defRPr/>
            </a:lvl1pPr>
          </a:lstStyle>
          <a:p>
            <a:pPr rtl="0" fontAlgn="base">
              <a:spcBef>
                <a:spcPct val="0"/>
              </a:spcBef>
              <a:spcAft>
                <a:spcPct val="0"/>
              </a:spcAft>
            </a:pPr>
            <a:fld id="{B959A3FB-12C1-4949-9DB2-4A4E63B4D69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1592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A4C6ADE-B3AE-43C3-832B-D74B71E851A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893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230960D1-EE98-401B-A2EE-B5EE14AF28C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09315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4235" y="1449390"/>
            <a:ext cx="44577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05137" y="1449390"/>
            <a:ext cx="4459817"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B53C50EB-0A00-4B12-A89E-AE8488C7FCA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51711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645396" y="60960"/>
            <a:ext cx="2138171" cy="566927"/>
          </a:xfrm>
          <a:prstGeom prst="rect">
            <a:avLst/>
          </a:prstGeom>
        </p:spPr>
      </p:pic>
      <p:sp>
        <p:nvSpPr>
          <p:cNvPr id="2" name="Holder 2"/>
          <p:cNvSpPr>
            <a:spLocks noGrp="1"/>
          </p:cNvSpPr>
          <p:nvPr>
            <p:ph type="title"/>
          </p:nvPr>
        </p:nvSpPr>
        <p:spPr>
          <a:xfrm>
            <a:off x="321735" y="711937"/>
            <a:ext cx="7508240" cy="369569"/>
          </a:xfrm>
          <a:prstGeom prst="rect">
            <a:avLst/>
          </a:prstGeom>
        </p:spPr>
        <p:txBody>
          <a:bodyPr wrap="square" lIns="0" tIns="0" rIns="0" bIns="0">
            <a:spAutoFit/>
          </a:bodyPr>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a:xfrm>
            <a:off x="302609" y="2557105"/>
            <a:ext cx="10699115" cy="1373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17141" y="6700340"/>
            <a:ext cx="527050" cy="142240"/>
          </a:xfrm>
          <a:prstGeom prst="rect">
            <a:avLst/>
          </a:prstGeom>
        </p:spPr>
        <p:txBody>
          <a:bodyPr wrap="square" lIns="0" tIns="0" rIns="0" bIns="0">
            <a:spAutoFit/>
          </a:bodyPr>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10/6/2023</a:t>
            </a:fld>
            <a:endParaRPr lang="en-US"/>
          </a:p>
        </p:txBody>
      </p:sp>
      <p:sp>
        <p:nvSpPr>
          <p:cNvPr id="6" name="Holder 6"/>
          <p:cNvSpPr>
            <a:spLocks noGrp="1"/>
          </p:cNvSpPr>
          <p:nvPr>
            <p:ph type="sldNum" sz="quarter" idx="7"/>
          </p:nvPr>
        </p:nvSpPr>
        <p:spPr>
          <a:xfrm>
            <a:off x="11437619" y="6696896"/>
            <a:ext cx="304800" cy="142240"/>
          </a:xfrm>
          <a:prstGeom prst="rect">
            <a:avLst/>
          </a:prstGeom>
        </p:spPr>
        <p:txBody>
          <a:bodyPr wrap="square" lIns="0" tIns="0" rIns="0" bIns="0">
            <a:spAutoFit/>
          </a:bodyPr>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7000"/>
            <a:lum/>
          </a:blip>
          <a:srcRect/>
          <a:stretch>
            <a:fillRect l="6000" t="10000" r="-8000"/>
          </a:stretch>
        </a:blipFill>
        <a:effectLst/>
      </p:bgPr>
    </p:bg>
    <p:spTree>
      <p:nvGrpSpPr>
        <p:cNvPr id="1" name=""/>
        <p:cNvGrpSpPr/>
        <p:nvPr/>
      </p:nvGrpSpPr>
      <p:grpSpPr>
        <a:xfrm>
          <a:off x="0" y="0"/>
          <a:ext cx="0" cy="0"/>
          <a:chOff x="0" y="0"/>
          <a:chExt cx="0" cy="0"/>
        </a:xfrm>
      </p:grpSpPr>
      <p:pic>
        <p:nvPicPr>
          <p:cNvPr id="22694" name="Picture 166" descr="csk_biorep_page2IMAGE"/>
          <p:cNvPicPr>
            <a:picLocks noChangeAspect="1" noChangeArrowheads="1"/>
          </p:cNvPicPr>
          <p:nvPr/>
        </p:nvPicPr>
        <p:blipFill>
          <a:blip r:embed="rId16" cstate="print"/>
          <a:srcRect/>
          <a:stretch>
            <a:fillRect/>
          </a:stretch>
        </p:blipFill>
        <p:spPr bwMode="auto">
          <a:xfrm>
            <a:off x="0" y="0"/>
            <a:ext cx="12192000" cy="6858000"/>
          </a:xfrm>
          <a:prstGeom prst="rect">
            <a:avLst/>
          </a:prstGeom>
          <a:noFill/>
        </p:spPr>
      </p:pic>
      <p:sp>
        <p:nvSpPr>
          <p:cNvPr id="22530" name="Rectangle 2"/>
          <p:cNvSpPr>
            <a:spLocks noGrp="1" noChangeArrowheads="1"/>
          </p:cNvSpPr>
          <p:nvPr>
            <p:ph type="title"/>
          </p:nvPr>
        </p:nvSpPr>
        <p:spPr bwMode="auto">
          <a:xfrm>
            <a:off x="2544235" y="225429"/>
            <a:ext cx="9120719" cy="1008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2544235" y="1449390"/>
            <a:ext cx="9120719"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532" name="Rectangle 4"/>
          <p:cNvSpPr>
            <a:spLocks noGrp="1" noChangeArrowheads="1"/>
          </p:cNvSpPr>
          <p:nvPr>
            <p:ph type="dt" sz="half" idx="2"/>
          </p:nvPr>
        </p:nvSpPr>
        <p:spPr bwMode="auto">
          <a:xfrm>
            <a:off x="575735" y="6308725"/>
            <a:ext cx="2451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900">
                <a:latin typeface="+mn-lt"/>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22533" name="Rectangle 5"/>
          <p:cNvSpPr>
            <a:spLocks noGrp="1" noChangeArrowheads="1"/>
          </p:cNvSpPr>
          <p:nvPr>
            <p:ph type="ftr" sz="quarter" idx="3"/>
          </p:nvPr>
        </p:nvSpPr>
        <p:spPr bwMode="auto">
          <a:xfrm>
            <a:off x="3168657" y="6308725"/>
            <a:ext cx="5753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900">
                <a:latin typeface="+mn-lt"/>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22534" name="Rectangle 6"/>
          <p:cNvSpPr>
            <a:spLocks noGrp="1" noChangeArrowheads="1"/>
          </p:cNvSpPr>
          <p:nvPr>
            <p:ph type="sldNum" sz="quarter" idx="4"/>
          </p:nvPr>
        </p:nvSpPr>
        <p:spPr bwMode="auto">
          <a:xfrm>
            <a:off x="9124951" y="6308725"/>
            <a:ext cx="2540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900">
                <a:latin typeface="+mn-lt"/>
              </a:defRPr>
            </a:lvl1pPr>
          </a:lstStyle>
          <a:p>
            <a:pPr rtl="0" fontAlgn="base">
              <a:spcBef>
                <a:spcPct val="0"/>
              </a:spcBef>
              <a:spcAft>
                <a:spcPct val="0"/>
              </a:spcAft>
            </a:pPr>
            <a:fld id="{3F6FC8E5-14CA-48A0-A1F8-319ECDA3C4C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2145213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2pPr>
      <a:lvl3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3pPr>
      <a:lvl4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4pPr>
      <a:lvl5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5pPr>
      <a:lvl6pPr marL="457200" algn="l" rtl="0" eaLnBrk="1" fontAlgn="base" hangingPunct="1">
        <a:spcBef>
          <a:spcPct val="0"/>
        </a:spcBef>
        <a:spcAft>
          <a:spcPct val="0"/>
        </a:spcAft>
        <a:defRPr sz="2800">
          <a:solidFill>
            <a:schemeClr val="tx1"/>
          </a:solidFill>
          <a:latin typeface="Century Gothic" pitchFamily="34" charset="0"/>
          <a:cs typeface="Times New Roman" pitchFamily="18" charset="0"/>
        </a:defRPr>
      </a:lvl6pPr>
      <a:lvl7pPr marL="914400" algn="l" rtl="0" eaLnBrk="1" fontAlgn="base" hangingPunct="1">
        <a:spcBef>
          <a:spcPct val="0"/>
        </a:spcBef>
        <a:spcAft>
          <a:spcPct val="0"/>
        </a:spcAft>
        <a:defRPr sz="2800">
          <a:solidFill>
            <a:schemeClr val="tx1"/>
          </a:solidFill>
          <a:latin typeface="Century Gothic" pitchFamily="34" charset="0"/>
          <a:cs typeface="Times New Roman" pitchFamily="18" charset="0"/>
        </a:defRPr>
      </a:lvl7pPr>
      <a:lvl8pPr marL="1371600" algn="l" rtl="0" eaLnBrk="1" fontAlgn="base" hangingPunct="1">
        <a:spcBef>
          <a:spcPct val="0"/>
        </a:spcBef>
        <a:spcAft>
          <a:spcPct val="0"/>
        </a:spcAft>
        <a:defRPr sz="2800">
          <a:solidFill>
            <a:schemeClr val="tx1"/>
          </a:solidFill>
          <a:latin typeface="Century Gothic" pitchFamily="34" charset="0"/>
          <a:cs typeface="Times New Roman" pitchFamily="18" charset="0"/>
        </a:defRPr>
      </a:lvl8pPr>
      <a:lvl9pPr marL="1828800" algn="l" rtl="0" eaLnBrk="1" fontAlgn="base" hangingPunct="1">
        <a:spcBef>
          <a:spcPct val="0"/>
        </a:spcBef>
        <a:spcAft>
          <a:spcPct val="0"/>
        </a:spcAft>
        <a:defRPr sz="2800">
          <a:solidFill>
            <a:schemeClr val="tx1"/>
          </a:solidFill>
          <a:latin typeface="Century Gothic" pitchFamily="34" charset="0"/>
          <a:cs typeface="Times New Roman" pitchFamily="18" charset="0"/>
        </a:defRPr>
      </a:lvl9pPr>
    </p:titleStyle>
    <p:bodyStyle>
      <a:lvl1pPr marL="342900" indent="-342900" algn="l" rtl="0" eaLnBrk="1" fontAlgn="base" hangingPunct="1">
        <a:spcBef>
          <a:spcPct val="20000"/>
        </a:spcBef>
        <a:spcAft>
          <a:spcPct val="20000"/>
        </a:spcAft>
        <a:buClr>
          <a:schemeClr val="tx1"/>
        </a:buClr>
        <a:buChar char="•"/>
        <a:defRPr sz="2000">
          <a:solidFill>
            <a:schemeClr val="tx1"/>
          </a:solidFill>
          <a:latin typeface="+mn-lt"/>
          <a:ea typeface="+mn-ea"/>
          <a:cs typeface="+mn-cs"/>
        </a:defRPr>
      </a:lvl1pPr>
      <a:lvl2pPr marL="742950" indent="-285750" algn="l" rtl="0" eaLnBrk="1" fontAlgn="base" hangingPunct="1">
        <a:spcBef>
          <a:spcPct val="20000"/>
        </a:spcBef>
        <a:spcAft>
          <a:spcPct val="20000"/>
        </a:spcAft>
        <a:buClr>
          <a:schemeClr val="tx1"/>
        </a:buClr>
        <a:buChar char="•"/>
        <a:defRPr>
          <a:solidFill>
            <a:schemeClr val="tx1"/>
          </a:solidFill>
          <a:latin typeface="+mn-lt"/>
          <a:cs typeface="+mn-cs"/>
        </a:defRPr>
      </a:lvl2pPr>
      <a:lvl3pPr marL="1143000" indent="-228600" algn="l" rtl="0" eaLnBrk="1" fontAlgn="base" hangingPunct="1">
        <a:spcBef>
          <a:spcPct val="20000"/>
        </a:spcBef>
        <a:spcAft>
          <a:spcPct val="20000"/>
        </a:spcAft>
        <a:buClr>
          <a:schemeClr val="tx1"/>
        </a:buClr>
        <a:buChar char="•"/>
        <a:defRPr sz="1600">
          <a:solidFill>
            <a:schemeClr val="tx1"/>
          </a:solidFill>
          <a:latin typeface="+mn-lt"/>
          <a:cs typeface="+mn-cs"/>
        </a:defRPr>
      </a:lvl3pPr>
      <a:lvl4pPr marL="1600200" indent="-228600" algn="l" rtl="0" eaLnBrk="1" fontAlgn="base" hangingPunct="1">
        <a:spcBef>
          <a:spcPct val="20000"/>
        </a:spcBef>
        <a:spcAft>
          <a:spcPct val="20000"/>
        </a:spcAft>
        <a:buClr>
          <a:schemeClr val="tx1"/>
        </a:buClr>
        <a:buChar char="•"/>
        <a:defRPr sz="1400">
          <a:solidFill>
            <a:schemeClr val="tx1"/>
          </a:solidFill>
          <a:latin typeface="+mn-lt"/>
          <a:cs typeface="+mn-cs"/>
        </a:defRPr>
      </a:lvl4pPr>
      <a:lvl5pPr marL="2057400" indent="-228600" algn="l" rtl="0" eaLnBrk="1" fontAlgn="base" hangingPunct="1">
        <a:spcBef>
          <a:spcPct val="20000"/>
        </a:spcBef>
        <a:spcAft>
          <a:spcPct val="20000"/>
        </a:spcAft>
        <a:buClr>
          <a:schemeClr val="tx1"/>
        </a:buClr>
        <a:buChar char="•"/>
        <a:defRPr sz="1200">
          <a:solidFill>
            <a:schemeClr val="tx1"/>
          </a:solidFill>
          <a:latin typeface="+mn-lt"/>
          <a:cs typeface="+mn-cs"/>
        </a:defRPr>
      </a:lvl5pPr>
      <a:lvl6pPr marL="2514600" indent="-228600" algn="l" rtl="0" eaLnBrk="1" fontAlgn="base" hangingPunct="1">
        <a:spcBef>
          <a:spcPct val="20000"/>
        </a:spcBef>
        <a:spcAft>
          <a:spcPct val="20000"/>
        </a:spcAft>
        <a:buClr>
          <a:schemeClr val="tx1"/>
        </a:buClr>
        <a:buChar char="•"/>
        <a:defRPr sz="1200">
          <a:solidFill>
            <a:schemeClr val="tx1"/>
          </a:solidFill>
          <a:latin typeface="+mn-lt"/>
          <a:cs typeface="+mn-cs"/>
        </a:defRPr>
      </a:lvl6pPr>
      <a:lvl7pPr marL="2971800" indent="-228600" algn="l" rtl="0" eaLnBrk="1" fontAlgn="base" hangingPunct="1">
        <a:spcBef>
          <a:spcPct val="20000"/>
        </a:spcBef>
        <a:spcAft>
          <a:spcPct val="20000"/>
        </a:spcAft>
        <a:buClr>
          <a:schemeClr val="tx1"/>
        </a:buClr>
        <a:buChar char="•"/>
        <a:defRPr sz="1200">
          <a:solidFill>
            <a:schemeClr val="tx1"/>
          </a:solidFill>
          <a:latin typeface="+mn-lt"/>
          <a:cs typeface="+mn-cs"/>
        </a:defRPr>
      </a:lvl7pPr>
      <a:lvl8pPr marL="3429000" indent="-228600" algn="l" rtl="0" eaLnBrk="1" fontAlgn="base" hangingPunct="1">
        <a:spcBef>
          <a:spcPct val="20000"/>
        </a:spcBef>
        <a:spcAft>
          <a:spcPct val="20000"/>
        </a:spcAft>
        <a:buClr>
          <a:schemeClr val="tx1"/>
        </a:buClr>
        <a:buChar char="•"/>
        <a:defRPr sz="1200">
          <a:solidFill>
            <a:schemeClr val="tx1"/>
          </a:solidFill>
          <a:latin typeface="+mn-lt"/>
          <a:cs typeface="+mn-cs"/>
        </a:defRPr>
      </a:lvl8pPr>
      <a:lvl9pPr marL="3886200" indent="-228600" algn="l" rtl="0" eaLnBrk="1" fontAlgn="base" hangingPunct="1">
        <a:spcBef>
          <a:spcPct val="20000"/>
        </a:spcBef>
        <a:spcAft>
          <a:spcPct val="20000"/>
        </a:spcAft>
        <a:buClr>
          <a:schemeClr val="tx1"/>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subTitle" idx="1"/>
          </p:nvPr>
        </p:nvSpPr>
        <p:spPr>
          <a:xfrm>
            <a:off x="8458200" y="5474905"/>
            <a:ext cx="3657592" cy="1244149"/>
          </a:xfrm>
          <a:ln w="38100">
            <a:solidFill>
              <a:srgbClr val="3333CC"/>
            </a:solidFill>
          </a:ln>
        </p:spPr>
        <p:txBody>
          <a:bodyPr/>
          <a:lstStyle/>
          <a:p>
            <a:pPr>
              <a:defRPr/>
            </a:pPr>
            <a:r>
              <a:rPr lang="en-US" altLang="en-US" sz="2200" b="1" u="sng" dirty="0">
                <a:solidFill>
                  <a:srgbClr val="00B050"/>
                </a:solidFill>
              </a:rPr>
              <a:t>Dr. Engr. M Malook Rind</a:t>
            </a:r>
          </a:p>
          <a:p>
            <a:pPr algn="l">
              <a:defRPr/>
            </a:pPr>
            <a:r>
              <a:rPr lang="en-US" altLang="en-US" b="1" dirty="0" err="1" smtClean="0">
                <a:solidFill>
                  <a:schemeClr val="tx1"/>
                </a:solidFill>
                <a:latin typeface="+mj-lt"/>
              </a:rPr>
              <a:t>Ph.D</a:t>
            </a:r>
            <a:r>
              <a:rPr lang="en-US" altLang="en-US" b="1" dirty="0" smtClean="0">
                <a:solidFill>
                  <a:schemeClr val="tx1"/>
                </a:solidFill>
                <a:latin typeface="+mj-lt"/>
              </a:rPr>
              <a:t> (I.T), ME (CSN), MBA (MIS), BE (CS)</a:t>
            </a:r>
          </a:p>
          <a:p>
            <a:pPr algn="l">
              <a:defRPr/>
            </a:pPr>
            <a:r>
              <a:rPr lang="en-US" altLang="en-US" b="1" dirty="0" smtClean="0">
                <a:solidFill>
                  <a:schemeClr val="tx1"/>
                </a:solidFill>
                <a:latin typeface="+mj-lt"/>
              </a:rPr>
              <a:t>CCNA, CCNP, Juniper Certified.</a:t>
            </a:r>
          </a:p>
          <a:p>
            <a:pPr algn="l">
              <a:defRPr/>
            </a:pPr>
            <a:r>
              <a:rPr lang="en-US" altLang="en-US" sz="1400" b="1" dirty="0">
                <a:solidFill>
                  <a:srgbClr val="0070C0"/>
                </a:solidFill>
                <a:latin typeface="+mj-lt"/>
              </a:rPr>
              <a:t>Professor (Computer Science)</a:t>
            </a:r>
          </a:p>
          <a:p>
            <a:pPr algn="l">
              <a:defRPr/>
            </a:pPr>
            <a:endParaRPr lang="en-US" altLang="en-US" sz="1600" b="1" dirty="0">
              <a:latin typeface="+mj-lt"/>
            </a:endParaRPr>
          </a:p>
        </p:txBody>
      </p:sp>
      <p:sp>
        <p:nvSpPr>
          <p:cNvPr id="3" name="Rounded Rectangle 2"/>
          <p:cNvSpPr/>
          <p:nvPr/>
        </p:nvSpPr>
        <p:spPr bwMode="auto">
          <a:xfrm>
            <a:off x="2074872" y="110485"/>
            <a:ext cx="8065827" cy="646754"/>
          </a:xfrm>
          <a:prstGeom prst="roundRect">
            <a:avLst/>
          </a:prstGeom>
          <a:solidFill>
            <a:schemeClr val="accent2">
              <a:lumMod val="20000"/>
              <a:lumOff val="80000"/>
            </a:schemeClr>
          </a:solidFill>
          <a:ln w="38100" cap="flat" cmpd="sng" algn="ctr">
            <a:solidFill>
              <a:srgbClr val="FF0000"/>
            </a:solidFill>
            <a:prstDash val="solid"/>
            <a:round/>
            <a:headEnd type="none" w="sm" len="sm"/>
            <a:tailEnd type="none" w="sm" len="sm"/>
          </a:ln>
          <a:effectLst/>
        </p:spPr>
        <p:txBody>
          <a:bodyPr/>
          <a:lstStyle/>
          <a:p>
            <a:pPr algn="ctr" rtl="0" fontAlgn="base">
              <a:spcBef>
                <a:spcPct val="0"/>
              </a:spcBef>
              <a:spcAft>
                <a:spcPct val="0"/>
              </a:spcAft>
              <a:defRPr/>
            </a:pPr>
            <a:r>
              <a:rPr lang="en-US" sz="3600" b="1" kern="1200" dirty="0">
                <a:solidFill>
                  <a:srgbClr val="0041C4"/>
                </a:solidFill>
                <a:latin typeface="Times New Roman" pitchFamily="18" charset="0"/>
                <a:ea typeface="+mn-ea"/>
                <a:cs typeface="Times New Roman" pitchFamily="18" charset="0"/>
              </a:rPr>
              <a:t>“Information Security”</a:t>
            </a:r>
            <a:endParaRPr lang="en-US" altLang="en-US" sz="3600" b="1" kern="1200" dirty="0">
              <a:solidFill>
                <a:srgbClr val="0041C4"/>
              </a:solidFill>
              <a:latin typeface="Times New Roman" pitchFamily="18" charset="0"/>
              <a:ea typeface="+mn-ea"/>
              <a:cs typeface="Times New Roman" pitchFamily="18" charset="0"/>
            </a:endParaRPr>
          </a:p>
        </p:txBody>
      </p:sp>
      <p:sp>
        <p:nvSpPr>
          <p:cNvPr id="9218" name="AutoShape 2" descr="Image result for kdu university college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sp>
        <p:nvSpPr>
          <p:cNvPr id="8194" name="AutoShape 2" descr="Image result for asia pacific university malaysia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pic>
        <p:nvPicPr>
          <p:cNvPr id="7" name="Picture 6" descr="3841479820397985.jpg"/>
          <p:cNvPicPr>
            <a:picLocks noChangeAspect="1"/>
          </p:cNvPicPr>
          <p:nvPr/>
        </p:nvPicPr>
        <p:blipFill>
          <a:blip r:embed="rId3"/>
          <a:stretch>
            <a:fillRect/>
          </a:stretch>
        </p:blipFill>
        <p:spPr>
          <a:xfrm>
            <a:off x="142874" y="5474905"/>
            <a:ext cx="3073402" cy="1317329"/>
          </a:xfrm>
          <a:prstGeom prst="rect">
            <a:avLst/>
          </a:prstGeom>
          <a:solidFill>
            <a:schemeClr val="accent2">
              <a:lumMod val="20000"/>
              <a:lumOff val="80000"/>
            </a:schemeClr>
          </a:solidFill>
          <a:ln w="38100" cap="flat" cmpd="sng" algn="ctr">
            <a:solidFill>
              <a:srgbClr val="006600"/>
            </a:solidFill>
            <a:prstDash val="solid"/>
            <a:round/>
            <a:headEnd type="none" w="sm" len="sm"/>
            <a:tailEnd type="none" w="sm" len="sm"/>
          </a:ln>
          <a:effectLst/>
        </p:spPr>
      </p:pic>
      <p:sp>
        <p:nvSpPr>
          <p:cNvPr id="8" name="Rectangle 6"/>
          <p:cNvSpPr txBox="1">
            <a:spLocks noChangeArrowheads="1"/>
          </p:cNvSpPr>
          <p:nvPr/>
        </p:nvSpPr>
        <p:spPr bwMode="auto">
          <a:xfrm>
            <a:off x="4953000" y="4585234"/>
            <a:ext cx="1963002" cy="504965"/>
          </a:xfrm>
          <a:prstGeom prst="rect">
            <a:avLst/>
          </a:prstGeom>
          <a:noFill/>
          <a:ln w="38100">
            <a:solidFill>
              <a:schemeClr val="tx2">
                <a:lumMod val="60000"/>
                <a:lumOff val="40000"/>
              </a:schemeClr>
            </a:solidFill>
            <a:miter lim="800000"/>
            <a:headEnd/>
            <a:tailEnd/>
          </a:ln>
          <a:effectLst/>
        </p:spPr>
        <p:txBody>
          <a:bodyPr vert="horz" wrap="square" lIns="91440" tIns="0" rIns="91440" bIns="0" numCol="1" anchor="t" anchorCtr="0" compatLnSpc="1">
            <a:prstTxWarp prst="textNoShape">
              <a:avLst/>
            </a:prstTxWarp>
          </a:bodyPr>
          <a:lstStyle/>
          <a:p>
            <a:pPr algn="just" rtl="0" fontAlgn="base">
              <a:spcBef>
                <a:spcPct val="20000"/>
              </a:spcBef>
              <a:spcAft>
                <a:spcPct val="20000"/>
              </a:spcAft>
              <a:buClr>
                <a:srgbClr val="000000"/>
              </a:buClr>
              <a:defRPr/>
            </a:pPr>
            <a:r>
              <a:rPr lang="en-US" altLang="en-US" sz="2600" b="1" i="1" u="sng" dirty="0">
                <a:solidFill>
                  <a:srgbClr val="0070C0"/>
                </a:solidFill>
                <a:latin typeface="Century Gothic"/>
                <a:ea typeface="+mn-ea"/>
                <a:cs typeface="Times New Roman"/>
              </a:rPr>
              <a:t>Lecture # 3</a:t>
            </a:r>
            <a:r>
              <a:rPr lang="en-US" altLang="en-US" sz="2600" b="1" i="1" u="sng" dirty="0" smtClean="0">
                <a:solidFill>
                  <a:srgbClr val="0070C0"/>
                </a:solidFill>
                <a:latin typeface="Century Gothic"/>
                <a:ea typeface="+mn-ea"/>
                <a:cs typeface="Times New Roman"/>
              </a:rPr>
              <a:t> </a:t>
            </a:r>
            <a:endParaRPr lang="en-US" altLang="en-US" sz="2600" b="1" i="1" dirty="0">
              <a:solidFill>
                <a:srgbClr val="0070C0"/>
              </a:solidFill>
              <a:latin typeface="Century Gothic"/>
              <a:ea typeface="+mn-ea"/>
              <a:cs typeface="Times New Roman"/>
            </a:endParaRPr>
          </a:p>
          <a:p>
            <a:pPr algn="just" rtl="0" fontAlgn="base">
              <a:spcBef>
                <a:spcPct val="20000"/>
              </a:spcBef>
              <a:spcAft>
                <a:spcPct val="20000"/>
              </a:spcAft>
              <a:buClr>
                <a:srgbClr val="000000"/>
              </a:buClr>
              <a:defRPr/>
            </a:pPr>
            <a:endParaRPr lang="en-US" altLang="en-US" sz="1600" b="1" dirty="0">
              <a:solidFill>
                <a:srgbClr val="000000"/>
              </a:solidFill>
              <a:latin typeface="Century Gothic"/>
              <a:ea typeface="+mn-ea"/>
              <a:cs typeface="Times New Roman"/>
            </a:endParaRPr>
          </a:p>
        </p:txBody>
      </p:sp>
      <p:pic>
        <p:nvPicPr>
          <p:cNvPr id="1026" name="Picture 2" descr="Types of wireless communication modules - Jotrin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72" y="828680"/>
            <a:ext cx="8051531" cy="337184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64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Introduction to Malware</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4" name="Rectangle 3"/>
          <p:cNvSpPr/>
          <p:nvPr/>
        </p:nvSpPr>
        <p:spPr>
          <a:xfrm>
            <a:off x="69272" y="1076077"/>
            <a:ext cx="12046527" cy="3647152"/>
          </a:xfrm>
          <a:prstGeom prst="rect">
            <a:avLst/>
          </a:prstGeom>
        </p:spPr>
        <p:txBody>
          <a:bodyPr wrap="square">
            <a:spAutoFit/>
          </a:bodyPr>
          <a:lstStyle/>
          <a:p>
            <a:pPr algn="just"/>
            <a:r>
              <a:rPr lang="en-US" sz="2100" dirty="0">
                <a:latin typeface="+mn-lt"/>
              </a:rPr>
              <a:t>Malware includes viruses, worms, Trojans, rootkits, backdoors, botnets, ransomware, </a:t>
            </a:r>
            <a:r>
              <a:rPr lang="en-US" sz="2100" dirty="0" smtClean="0">
                <a:latin typeface="+mn-lt"/>
              </a:rPr>
              <a:t>spyware, adware</a:t>
            </a:r>
            <a:r>
              <a:rPr lang="en-US" sz="2100" dirty="0">
                <a:latin typeface="+mn-lt"/>
              </a:rPr>
              <a:t>, scareware, crapware, </a:t>
            </a:r>
            <a:r>
              <a:rPr lang="en-US" sz="2100" dirty="0" err="1">
                <a:latin typeface="+mn-lt"/>
              </a:rPr>
              <a:t>roughware</a:t>
            </a:r>
            <a:r>
              <a:rPr lang="en-US" sz="2100" dirty="0">
                <a:latin typeface="+mn-lt"/>
              </a:rPr>
              <a:t>, </a:t>
            </a:r>
            <a:r>
              <a:rPr lang="en-US" sz="2100" dirty="0" err="1">
                <a:latin typeface="+mn-lt"/>
              </a:rPr>
              <a:t>crypters</a:t>
            </a:r>
            <a:r>
              <a:rPr lang="en-US" sz="2100" dirty="0">
                <a:latin typeface="+mn-lt"/>
              </a:rPr>
              <a:t>, </a:t>
            </a:r>
            <a:r>
              <a:rPr lang="en-US" sz="2100" dirty="0" err="1">
                <a:latin typeface="+mn-lt"/>
              </a:rPr>
              <a:t>keyloggers</a:t>
            </a:r>
            <a:r>
              <a:rPr lang="en-US" sz="2100" dirty="0">
                <a:latin typeface="+mn-lt"/>
              </a:rPr>
              <a:t>, etc. This malicious </a:t>
            </a:r>
            <a:r>
              <a:rPr lang="en-US" sz="2100" dirty="0" smtClean="0">
                <a:latin typeface="+mn-lt"/>
              </a:rPr>
              <a:t>software may </a:t>
            </a:r>
            <a:r>
              <a:rPr lang="en-US" sz="2100" dirty="0">
                <a:latin typeface="+mn-lt"/>
              </a:rPr>
              <a:t>delete files, slow down computers, steal personal information, send spam, or </a:t>
            </a:r>
            <a:r>
              <a:rPr lang="en-US" sz="2100" dirty="0" smtClean="0">
                <a:latin typeface="+mn-lt"/>
              </a:rPr>
              <a:t>commit fraud.</a:t>
            </a:r>
          </a:p>
          <a:p>
            <a:pPr algn="just"/>
            <a:endParaRPr lang="en-US" sz="2100" dirty="0" smtClean="0">
              <a:latin typeface="+mn-lt"/>
            </a:endParaRPr>
          </a:p>
          <a:p>
            <a:pPr algn="just"/>
            <a:r>
              <a:rPr lang="en-US" sz="2100" dirty="0" smtClean="0">
                <a:latin typeface="+mn-lt"/>
              </a:rPr>
              <a:t>Malware programmers develop and use malware to:</a:t>
            </a:r>
          </a:p>
          <a:p>
            <a:pPr marL="548640" indent="-342900" algn="just">
              <a:buFont typeface="Wingdings" panose="05000000000000000000" pitchFamily="2" charset="2"/>
              <a:buChar char="§"/>
            </a:pPr>
            <a:r>
              <a:rPr lang="en-US" dirty="0" smtClean="0">
                <a:latin typeface="+mn-lt"/>
              </a:rPr>
              <a:t>Attack browsers and track websites visited</a:t>
            </a:r>
          </a:p>
          <a:p>
            <a:pPr marL="548640" indent="-342900" algn="just">
              <a:buFont typeface="Wingdings" panose="05000000000000000000" pitchFamily="2" charset="2"/>
              <a:buChar char="§"/>
            </a:pPr>
            <a:r>
              <a:rPr lang="en-US" dirty="0" smtClean="0">
                <a:latin typeface="+mn-lt"/>
              </a:rPr>
              <a:t>Slow down systems and degrade system performance</a:t>
            </a:r>
          </a:p>
          <a:p>
            <a:pPr marL="548640" indent="-342900" algn="just">
              <a:buFont typeface="Wingdings" panose="05000000000000000000" pitchFamily="2" charset="2"/>
              <a:buChar char="§"/>
            </a:pPr>
            <a:r>
              <a:rPr lang="en-US" dirty="0" smtClean="0">
                <a:latin typeface="+mn-lt"/>
              </a:rPr>
              <a:t>Cause hardware failure, rendering computers inoperable</a:t>
            </a:r>
          </a:p>
          <a:p>
            <a:pPr marL="548640" indent="-342900" algn="just">
              <a:buFont typeface="Wingdings" panose="05000000000000000000" pitchFamily="2" charset="2"/>
              <a:buChar char="§"/>
            </a:pPr>
            <a:r>
              <a:rPr lang="en-US" dirty="0" smtClean="0">
                <a:latin typeface="+mn-lt"/>
              </a:rPr>
              <a:t>Steal personal information, including contacts</a:t>
            </a:r>
          </a:p>
          <a:p>
            <a:pPr marL="548640" indent="-342900" algn="just">
              <a:buFont typeface="Wingdings" panose="05000000000000000000" pitchFamily="2" charset="2"/>
              <a:buChar char="§"/>
            </a:pPr>
            <a:r>
              <a:rPr lang="en-US" dirty="0" smtClean="0">
                <a:latin typeface="+mn-lt"/>
              </a:rPr>
              <a:t>Erase valuable information, resulting in substantial data loss</a:t>
            </a:r>
          </a:p>
          <a:p>
            <a:pPr marL="548640" indent="-342900" algn="just">
              <a:buFont typeface="Wingdings" panose="05000000000000000000" pitchFamily="2" charset="2"/>
              <a:buChar char="§"/>
            </a:pPr>
            <a:r>
              <a:rPr lang="en-US" dirty="0" smtClean="0">
                <a:latin typeface="+mn-lt"/>
              </a:rPr>
              <a:t>Attack additional computer systems directly from a compromised system</a:t>
            </a:r>
          </a:p>
          <a:p>
            <a:pPr marL="548640" indent="-342900" algn="just">
              <a:buFont typeface="Wingdings" panose="05000000000000000000" pitchFamily="2" charset="2"/>
              <a:buChar char="§"/>
            </a:pPr>
            <a:r>
              <a:rPr lang="en-US" dirty="0" smtClean="0">
                <a:latin typeface="+mn-lt"/>
              </a:rPr>
              <a:t>Spam inboxes with advertising emails</a:t>
            </a:r>
            <a:endParaRPr lang="en-US" dirty="0">
              <a:latin typeface="+mn-lt"/>
            </a:endParaRPr>
          </a:p>
        </p:txBody>
      </p:sp>
    </p:spTree>
    <p:extLst>
      <p:ext uri="{BB962C8B-B14F-4D97-AF65-F5344CB8AC3E}">
        <p14:creationId xmlns:p14="http://schemas.microsoft.com/office/powerpoint/2010/main" val="3647033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Introduction to Malware</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83126" y="1049583"/>
            <a:ext cx="12032673" cy="5491682"/>
          </a:xfrm>
          <a:prstGeom prst="rect">
            <a:avLst/>
          </a:prstGeom>
          <a:ln>
            <a:solidFill>
              <a:srgbClr val="FF0000"/>
            </a:solidFill>
          </a:ln>
        </p:spPr>
      </p:pic>
    </p:spTree>
    <p:extLst>
      <p:ext uri="{BB962C8B-B14F-4D97-AF65-F5344CB8AC3E}">
        <p14:creationId xmlns:p14="http://schemas.microsoft.com/office/powerpoint/2010/main" val="128751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Introduction to Malware</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752600"/>
            <a:ext cx="11963400" cy="4803895"/>
          </a:xfrm>
          <a:prstGeom prst="rect">
            <a:avLst/>
          </a:prstGeom>
          <a:ln>
            <a:solidFill>
              <a:srgbClr val="FF0000"/>
            </a:solidFill>
          </a:ln>
        </p:spPr>
      </p:pic>
      <p:sp>
        <p:nvSpPr>
          <p:cNvPr id="10" name="Rectangle 9"/>
          <p:cNvSpPr/>
          <p:nvPr/>
        </p:nvSpPr>
        <p:spPr>
          <a:xfrm>
            <a:off x="69272" y="990600"/>
            <a:ext cx="12046527" cy="738664"/>
          </a:xfrm>
          <a:prstGeom prst="rect">
            <a:avLst/>
          </a:prstGeom>
        </p:spPr>
        <p:txBody>
          <a:bodyPr wrap="square">
            <a:spAutoFit/>
          </a:bodyPr>
          <a:lstStyle/>
          <a:p>
            <a:pPr algn="just"/>
            <a:r>
              <a:rPr lang="en-US" sz="2100" dirty="0" smtClean="0">
                <a:latin typeface="+mn-lt"/>
              </a:rPr>
              <a:t>A malware is a piece of malicious software that is designed to perform activities as intended by the attacker, without user consent.</a:t>
            </a:r>
          </a:p>
        </p:txBody>
      </p:sp>
    </p:spTree>
    <p:extLst>
      <p:ext uri="{BB962C8B-B14F-4D97-AF65-F5344CB8AC3E}">
        <p14:creationId xmlns:p14="http://schemas.microsoft.com/office/powerpoint/2010/main" val="1587362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Trojans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10" name="Rectangle 9"/>
          <p:cNvSpPr/>
          <p:nvPr/>
        </p:nvSpPr>
        <p:spPr>
          <a:xfrm>
            <a:off x="69272" y="990600"/>
            <a:ext cx="12046527" cy="738664"/>
          </a:xfrm>
          <a:prstGeom prst="rect">
            <a:avLst/>
          </a:prstGeom>
        </p:spPr>
        <p:txBody>
          <a:bodyPr wrap="square">
            <a:spAutoFit/>
          </a:bodyPr>
          <a:lstStyle/>
          <a:p>
            <a:pPr algn="just"/>
            <a:r>
              <a:rPr lang="en-US" sz="2100" dirty="0" smtClean="0">
                <a:latin typeface="+mn-lt"/>
              </a:rPr>
              <a:t>A Trojan is wrapped within or attached to a legitimate program, meaning that the program may have functionality that is not apparent to the user.</a:t>
            </a:r>
          </a:p>
        </p:txBody>
      </p:sp>
      <p:pic>
        <p:nvPicPr>
          <p:cNvPr id="3" name="Picture 2"/>
          <p:cNvPicPr>
            <a:picLocks noChangeAspect="1"/>
          </p:cNvPicPr>
          <p:nvPr/>
        </p:nvPicPr>
        <p:blipFill>
          <a:blip r:embed="rId3"/>
          <a:stretch>
            <a:fillRect/>
          </a:stretch>
        </p:blipFill>
        <p:spPr>
          <a:xfrm>
            <a:off x="187035" y="1814741"/>
            <a:ext cx="11928763" cy="4760301"/>
          </a:xfrm>
          <a:prstGeom prst="rect">
            <a:avLst/>
          </a:prstGeom>
          <a:ln>
            <a:solidFill>
              <a:srgbClr val="FF0000"/>
            </a:solidFill>
          </a:ln>
        </p:spPr>
      </p:pic>
    </p:spTree>
    <p:extLst>
      <p:ext uri="{BB962C8B-B14F-4D97-AF65-F5344CB8AC3E}">
        <p14:creationId xmlns:p14="http://schemas.microsoft.com/office/powerpoint/2010/main" val="618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Trojans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10" name="Rectangle 9"/>
          <p:cNvSpPr/>
          <p:nvPr/>
        </p:nvSpPr>
        <p:spPr>
          <a:xfrm>
            <a:off x="8382000" y="1076077"/>
            <a:ext cx="3733799" cy="5693866"/>
          </a:xfrm>
          <a:prstGeom prst="rect">
            <a:avLst/>
          </a:prstGeom>
        </p:spPr>
        <p:txBody>
          <a:bodyPr wrap="square">
            <a:spAutoFit/>
          </a:bodyPr>
          <a:lstStyle/>
          <a:p>
            <a:pPr marL="182880" indent="-182880" algn="just">
              <a:spcBef>
                <a:spcPts val="600"/>
              </a:spcBef>
              <a:buFont typeface="Wingdings" panose="05000000000000000000" pitchFamily="2" charset="2"/>
              <a:buChar char="§"/>
            </a:pPr>
            <a:r>
              <a:rPr lang="en-US" dirty="0" smtClean="0">
                <a:latin typeface="+mn-lt"/>
              </a:rPr>
              <a:t>The DVD-ROM drawer opens and closes automatically.</a:t>
            </a:r>
          </a:p>
          <a:p>
            <a:pPr marL="182880" indent="-182880" algn="just">
              <a:spcBef>
                <a:spcPts val="600"/>
              </a:spcBef>
              <a:buFont typeface="Wingdings" panose="05000000000000000000" pitchFamily="2" charset="2"/>
              <a:buChar char="§"/>
            </a:pPr>
            <a:r>
              <a:rPr lang="en-US" dirty="0" smtClean="0">
                <a:latin typeface="+mn-lt"/>
              </a:rPr>
              <a:t>Printers automatically start printing documents.</a:t>
            </a:r>
          </a:p>
          <a:p>
            <a:pPr marL="182880" indent="-182880" algn="just">
              <a:spcBef>
                <a:spcPts val="600"/>
              </a:spcBef>
              <a:buFont typeface="Wingdings" panose="05000000000000000000" pitchFamily="2" charset="2"/>
              <a:buChar char="§"/>
            </a:pPr>
            <a:r>
              <a:rPr lang="en-US" dirty="0" smtClean="0">
                <a:latin typeface="+mn-lt"/>
              </a:rPr>
              <a:t>The sound volume suddenly fluctuates.</a:t>
            </a:r>
          </a:p>
          <a:p>
            <a:pPr marL="182880" indent="-182880" algn="just">
              <a:spcBef>
                <a:spcPts val="600"/>
              </a:spcBef>
              <a:buFont typeface="Wingdings" panose="05000000000000000000" pitchFamily="2" charset="2"/>
              <a:buChar char="§"/>
            </a:pPr>
            <a:r>
              <a:rPr lang="en-US" dirty="0" smtClean="0">
                <a:latin typeface="+mn-lt"/>
              </a:rPr>
              <a:t>The date and time of the computer change.</a:t>
            </a:r>
          </a:p>
          <a:p>
            <a:pPr marL="182880" indent="-182880" algn="just">
              <a:spcBef>
                <a:spcPts val="600"/>
              </a:spcBef>
              <a:buFont typeface="Wingdings" panose="05000000000000000000" pitchFamily="2" charset="2"/>
              <a:buChar char="§"/>
            </a:pPr>
            <a:r>
              <a:rPr lang="en-US" dirty="0" smtClean="0">
                <a:latin typeface="+mn-lt"/>
              </a:rPr>
              <a:t>The mouse cursor moves by itself.</a:t>
            </a:r>
          </a:p>
          <a:p>
            <a:pPr marL="182880" indent="-182880" algn="just">
              <a:spcBef>
                <a:spcPts val="600"/>
              </a:spcBef>
              <a:buFont typeface="Wingdings" panose="05000000000000000000" pitchFamily="2" charset="2"/>
              <a:buChar char="§"/>
            </a:pPr>
            <a:r>
              <a:rPr lang="en-US" dirty="0" smtClean="0">
                <a:latin typeface="+mn-lt"/>
              </a:rPr>
              <a:t>The left- and right-click functions of the mouse are interchanged.</a:t>
            </a:r>
          </a:p>
          <a:p>
            <a:pPr marL="182880" indent="-182880" algn="just">
              <a:spcBef>
                <a:spcPts val="600"/>
              </a:spcBef>
              <a:buFont typeface="Wingdings" panose="05000000000000000000" pitchFamily="2" charset="2"/>
              <a:buChar char="§"/>
            </a:pPr>
            <a:r>
              <a:rPr lang="en-US" dirty="0" smtClean="0">
                <a:latin typeface="+mn-lt"/>
              </a:rPr>
              <a:t>The mouse pointer disappears completely.</a:t>
            </a:r>
          </a:p>
          <a:p>
            <a:pPr marL="182880" indent="-182880" algn="just">
              <a:spcBef>
                <a:spcPts val="600"/>
              </a:spcBef>
              <a:buFont typeface="Wingdings" panose="05000000000000000000" pitchFamily="2" charset="2"/>
              <a:buChar char="§"/>
            </a:pPr>
            <a:r>
              <a:rPr lang="en-US" dirty="0" smtClean="0">
                <a:latin typeface="+mn-lt"/>
              </a:rPr>
              <a:t>The mouse pointer automatically clicks on icons and is uncontrollable.</a:t>
            </a:r>
          </a:p>
          <a:p>
            <a:pPr marL="182880" indent="-182880" algn="just">
              <a:spcBef>
                <a:spcPts val="600"/>
              </a:spcBef>
              <a:buFont typeface="Wingdings" panose="05000000000000000000" pitchFamily="2" charset="2"/>
              <a:buChar char="§"/>
            </a:pPr>
            <a:r>
              <a:rPr lang="en-US" dirty="0" smtClean="0">
                <a:latin typeface="+mn-lt"/>
              </a:rPr>
              <a:t>The Windows Start button disappears.</a:t>
            </a:r>
          </a:p>
        </p:txBody>
      </p:sp>
      <p:pic>
        <p:nvPicPr>
          <p:cNvPr id="4" name="Picture 3"/>
          <p:cNvPicPr>
            <a:picLocks noChangeAspect="1"/>
          </p:cNvPicPr>
          <p:nvPr/>
        </p:nvPicPr>
        <p:blipFill>
          <a:blip r:embed="rId3"/>
          <a:stretch>
            <a:fillRect/>
          </a:stretch>
        </p:blipFill>
        <p:spPr>
          <a:xfrm>
            <a:off x="152400" y="1076077"/>
            <a:ext cx="8153400" cy="5453923"/>
          </a:xfrm>
          <a:prstGeom prst="rect">
            <a:avLst/>
          </a:prstGeom>
          <a:ln>
            <a:solidFill>
              <a:srgbClr val="FF0000"/>
            </a:solidFill>
          </a:ln>
        </p:spPr>
      </p:pic>
    </p:spTree>
    <p:extLst>
      <p:ext uri="{BB962C8B-B14F-4D97-AF65-F5344CB8AC3E}">
        <p14:creationId xmlns:p14="http://schemas.microsoft.com/office/powerpoint/2010/main" val="72764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Trojans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03908" y="1076077"/>
            <a:ext cx="12053455" cy="5541679"/>
          </a:xfrm>
          <a:prstGeom prst="rect">
            <a:avLst/>
          </a:prstGeom>
          <a:ln>
            <a:solidFill>
              <a:srgbClr val="FF0000"/>
            </a:solidFill>
          </a:ln>
        </p:spPr>
      </p:pic>
    </p:spTree>
    <p:extLst>
      <p:ext uri="{BB962C8B-B14F-4D97-AF65-F5344CB8AC3E}">
        <p14:creationId xmlns:p14="http://schemas.microsoft.com/office/powerpoint/2010/main" val="167798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Viruses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76200" y="1076077"/>
            <a:ext cx="11810999" cy="4861570"/>
          </a:xfrm>
          <a:prstGeom prst="rect">
            <a:avLst/>
          </a:prstGeom>
          <a:ln>
            <a:solidFill>
              <a:srgbClr val="FF0000"/>
            </a:solidFill>
          </a:ln>
        </p:spPr>
      </p:pic>
      <p:sp>
        <p:nvSpPr>
          <p:cNvPr id="4" name="Rectangle 3"/>
          <p:cNvSpPr/>
          <p:nvPr/>
        </p:nvSpPr>
        <p:spPr>
          <a:xfrm>
            <a:off x="138544" y="5937647"/>
            <a:ext cx="11824855" cy="615553"/>
          </a:xfrm>
          <a:prstGeom prst="rect">
            <a:avLst/>
          </a:prstGeom>
        </p:spPr>
        <p:txBody>
          <a:bodyPr wrap="square">
            <a:spAutoFit/>
          </a:bodyPr>
          <a:lstStyle/>
          <a:p>
            <a:pPr algn="just"/>
            <a:r>
              <a:rPr lang="en-US" sz="1700" b="0" i="0" u="none" strike="noStrike" baseline="0" dirty="0" smtClean="0">
                <a:latin typeface="Calibri" panose="020F0502020204030204" pitchFamily="34" charset="0"/>
              </a:rPr>
              <a:t>Some viruses affect computers as soon as their code is executed; other viruses remain dormant until a pre-determined logical circumstance is met. Viruses infect a variety of files, such as overlay files (.OVL) and executable files (.EXE, .SYS, .COM, or .BAT).</a:t>
            </a:r>
            <a:endParaRPr lang="en-US" sz="1700" dirty="0"/>
          </a:p>
        </p:txBody>
      </p:sp>
    </p:spTree>
    <p:extLst>
      <p:ext uri="{BB962C8B-B14F-4D97-AF65-F5344CB8AC3E}">
        <p14:creationId xmlns:p14="http://schemas.microsoft.com/office/powerpoint/2010/main" val="1401627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Viruses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When a virus infects a computer, the victim or user will be able to identify some indications of the presence of virus infection.</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815170"/>
            <a:ext cx="11811000" cy="4767949"/>
          </a:xfrm>
          <a:prstGeom prst="rect">
            <a:avLst/>
          </a:prstGeom>
          <a:ln>
            <a:solidFill>
              <a:srgbClr val="FF0000"/>
            </a:solidFill>
          </a:ln>
        </p:spPr>
      </p:pic>
    </p:spTree>
    <p:extLst>
      <p:ext uri="{BB962C8B-B14F-4D97-AF65-F5344CB8AC3E}">
        <p14:creationId xmlns:p14="http://schemas.microsoft.com/office/powerpoint/2010/main" val="1634435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Viruses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To infect a system, first, a virus has to enter it. Once the user downloads and installs the virus from any source and in any form, it replicates itself to other programs.</a:t>
            </a:r>
            <a:endParaRPr lang="en-US" sz="2100" dirty="0">
              <a:latin typeface="+mn-lt"/>
            </a:endParaRPr>
          </a:p>
        </p:txBody>
      </p:sp>
      <p:pic>
        <p:nvPicPr>
          <p:cNvPr id="3" name="Picture 2"/>
          <p:cNvPicPr>
            <a:picLocks noChangeAspect="1"/>
          </p:cNvPicPr>
          <p:nvPr/>
        </p:nvPicPr>
        <p:blipFill>
          <a:blip r:embed="rId3"/>
          <a:stretch>
            <a:fillRect/>
          </a:stretch>
        </p:blipFill>
        <p:spPr>
          <a:xfrm>
            <a:off x="110836" y="1752600"/>
            <a:ext cx="12004964" cy="4865155"/>
          </a:xfrm>
          <a:prstGeom prst="rect">
            <a:avLst/>
          </a:prstGeom>
          <a:ln>
            <a:solidFill>
              <a:srgbClr val="FF0000"/>
            </a:solidFill>
          </a:ln>
        </p:spPr>
      </p:pic>
    </p:spTree>
    <p:extLst>
      <p:ext uri="{BB962C8B-B14F-4D97-AF65-F5344CB8AC3E}">
        <p14:creationId xmlns:p14="http://schemas.microsoft.com/office/powerpoint/2010/main" val="2067894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Viruses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a:latin typeface="+mn-lt"/>
              </a:rPr>
              <a:t>Attackers create viruses with disreputable motives. Criminals create viruses to destroy </a:t>
            </a:r>
            <a:r>
              <a:rPr lang="en-US" sz="2100" dirty="0" smtClean="0">
                <a:latin typeface="+mn-lt"/>
              </a:rPr>
              <a:t>a company’s </a:t>
            </a:r>
            <a:r>
              <a:rPr lang="en-US" sz="2100" dirty="0">
                <a:latin typeface="+mn-lt"/>
              </a:rPr>
              <a:t>data, as an act of vandalism, or to destroy a company’s </a:t>
            </a:r>
            <a:r>
              <a:rPr lang="en-US" sz="2100" dirty="0" smtClean="0">
                <a:latin typeface="+mn-lt"/>
              </a:rPr>
              <a:t>products.</a:t>
            </a:r>
            <a:endParaRPr lang="en-US" sz="2100" dirty="0">
              <a:latin typeface="+mn-lt"/>
            </a:endParaRPr>
          </a:p>
        </p:txBody>
      </p:sp>
      <p:pic>
        <p:nvPicPr>
          <p:cNvPr id="4" name="Picture 3"/>
          <p:cNvPicPr>
            <a:picLocks noChangeAspect="1"/>
          </p:cNvPicPr>
          <p:nvPr/>
        </p:nvPicPr>
        <p:blipFill>
          <a:blip r:embed="rId3"/>
          <a:stretch>
            <a:fillRect/>
          </a:stretch>
        </p:blipFill>
        <p:spPr>
          <a:xfrm>
            <a:off x="76200" y="1763864"/>
            <a:ext cx="11887200" cy="4853891"/>
          </a:xfrm>
          <a:prstGeom prst="rect">
            <a:avLst/>
          </a:prstGeom>
          <a:ln>
            <a:solidFill>
              <a:srgbClr val="FF0000"/>
            </a:solidFill>
          </a:ln>
        </p:spPr>
      </p:pic>
    </p:spTree>
    <p:extLst>
      <p:ext uri="{BB962C8B-B14F-4D97-AF65-F5344CB8AC3E}">
        <p14:creationId xmlns:p14="http://schemas.microsoft.com/office/powerpoint/2010/main" val="766779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Content Placeholder 2"/>
          <p:cNvSpPr txBox="1">
            <a:spLocks/>
          </p:cNvSpPr>
          <p:nvPr/>
        </p:nvSpPr>
        <p:spPr bwMode="auto">
          <a:xfrm>
            <a:off x="457200" y="914400"/>
            <a:ext cx="10287000" cy="2286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6985" algn="l" rtl="0">
              <a:spcBef>
                <a:spcPts val="575"/>
              </a:spcBef>
            </a:pPr>
            <a:r>
              <a:rPr lang="en-US" sz="2400" dirty="0" smtClean="0">
                <a:solidFill>
                  <a:prstClr val="black"/>
                </a:solidFill>
                <a:latin typeface="Century Gothic"/>
                <a:ea typeface="+mn-ea"/>
                <a:cs typeface="Times New Roman"/>
              </a:rPr>
              <a:t>Threats</a:t>
            </a:r>
          </a:p>
          <a:p>
            <a:pPr marL="6985" algn="l" rtl="0">
              <a:spcBef>
                <a:spcPts val="575"/>
              </a:spcBef>
            </a:pPr>
            <a:r>
              <a:rPr lang="en-US" sz="2400" dirty="0" smtClean="0">
                <a:solidFill>
                  <a:prstClr val="black"/>
                </a:solidFill>
                <a:latin typeface="Century Gothic"/>
                <a:ea typeface="+mn-ea"/>
                <a:cs typeface="Times New Roman"/>
              </a:rPr>
              <a:t>Malwares</a:t>
            </a:r>
          </a:p>
          <a:p>
            <a:pPr marL="6985" algn="l" rtl="0">
              <a:spcBef>
                <a:spcPts val="575"/>
              </a:spcBef>
            </a:pPr>
            <a:r>
              <a:rPr lang="en-US" sz="2400" dirty="0" smtClean="0">
                <a:solidFill>
                  <a:prstClr val="black"/>
                </a:solidFill>
                <a:latin typeface="Century Gothic"/>
                <a:ea typeface="+mn-ea"/>
                <a:cs typeface="Times New Roman"/>
              </a:rPr>
              <a:t>Vulnerabilities</a:t>
            </a:r>
          </a:p>
          <a:p>
            <a:pPr marL="6985" algn="l" rtl="0">
              <a:spcBef>
                <a:spcPts val="575"/>
              </a:spcBef>
            </a:pPr>
            <a:endParaRPr lang="en-US" sz="2400" dirty="0" smtClean="0">
              <a:solidFill>
                <a:prstClr val="black"/>
              </a:solidFill>
              <a:latin typeface="Century Gothic"/>
              <a:ea typeface="+mn-ea"/>
              <a:cs typeface="Times New Roman"/>
            </a:endParaRPr>
          </a:p>
          <a:p>
            <a:pPr marL="6985" algn="l" rtl="0">
              <a:spcBef>
                <a:spcPts val="575"/>
              </a:spcBef>
            </a:pPr>
            <a:endParaRPr lang="en-US" sz="2000" dirty="0">
              <a:solidFill>
                <a:srgbClr val="000000"/>
              </a:solidFill>
              <a:latin typeface="Century Gothic"/>
              <a:ea typeface="+mn-ea"/>
              <a:cs typeface="Times New Roman"/>
            </a:endParaRPr>
          </a:p>
        </p:txBody>
      </p:sp>
      <p:sp>
        <p:nvSpPr>
          <p:cNvPr id="7" name="Rectangle 12"/>
          <p:cNvSpPr>
            <a:spLocks noGrp="1" noChangeArrowheads="1"/>
          </p:cNvSpPr>
          <p:nvPr>
            <p:ph type="title"/>
          </p:nvPr>
        </p:nvSpPr>
        <p:spPr>
          <a:xfrm>
            <a:off x="4914900" y="310634"/>
            <a:ext cx="1676400" cy="369332"/>
          </a:xfrm>
          <a:noFill/>
        </p:spPr>
        <p:txBody>
          <a:bodyPr/>
          <a:lstStyle/>
          <a:p>
            <a:r>
              <a:rPr lang="en-US" sz="2400" dirty="0" smtClean="0"/>
              <a:t>Contents</a:t>
            </a:r>
            <a:endParaRPr lang="en-US" sz="2400" dirty="0"/>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343563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Ransomware</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80278" y="1752600"/>
            <a:ext cx="11783122" cy="4777401"/>
          </a:xfrm>
          <a:prstGeom prst="rect">
            <a:avLst/>
          </a:prstGeom>
          <a:ln>
            <a:solidFill>
              <a:srgbClr val="FF0000"/>
            </a:solidFill>
          </a:ln>
        </p:spPr>
      </p:pic>
      <p:sp>
        <p:nvSpPr>
          <p:cNvPr id="10" name="Rectangle 9"/>
          <p:cNvSpPr/>
          <p:nvPr/>
        </p:nvSpPr>
        <p:spPr>
          <a:xfrm>
            <a:off x="152400" y="1013936"/>
            <a:ext cx="11811000" cy="738664"/>
          </a:xfrm>
          <a:prstGeom prst="rect">
            <a:avLst/>
          </a:prstGeom>
        </p:spPr>
        <p:txBody>
          <a:bodyPr wrap="square">
            <a:spAutoFit/>
          </a:bodyPr>
          <a:lstStyle/>
          <a:p>
            <a:pPr algn="just"/>
            <a:r>
              <a:rPr lang="en-US" sz="2100" dirty="0" smtClean="0">
                <a:latin typeface="+mn-lt"/>
              </a:rPr>
              <a:t>Ransomware is a malware that lock the system and display messages meant to trick the user into paying the ransom.</a:t>
            </a:r>
            <a:endParaRPr lang="en-US" sz="2100" dirty="0">
              <a:latin typeface="+mn-lt"/>
            </a:endParaRPr>
          </a:p>
        </p:txBody>
      </p:sp>
    </p:spTree>
    <p:extLst>
      <p:ext uri="{BB962C8B-B14F-4D97-AF65-F5344CB8AC3E}">
        <p14:creationId xmlns:p14="http://schemas.microsoft.com/office/powerpoint/2010/main" val="2269070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Computer Worms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076078"/>
            <a:ext cx="11811000" cy="5491682"/>
          </a:xfrm>
          <a:prstGeom prst="rect">
            <a:avLst/>
          </a:prstGeom>
          <a:ln>
            <a:solidFill>
              <a:srgbClr val="FF0000"/>
            </a:solidFill>
          </a:ln>
        </p:spPr>
      </p:pic>
    </p:spTree>
    <p:extLst>
      <p:ext uri="{BB962C8B-B14F-4D97-AF65-F5344CB8AC3E}">
        <p14:creationId xmlns:p14="http://schemas.microsoft.com/office/powerpoint/2010/main" val="3322194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Computer Worms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65410" y="1076077"/>
            <a:ext cx="11797990" cy="5541677"/>
          </a:xfrm>
          <a:prstGeom prst="rect">
            <a:avLst/>
          </a:prstGeom>
          <a:ln>
            <a:solidFill>
              <a:srgbClr val="FF0000"/>
            </a:solidFill>
          </a:ln>
        </p:spPr>
      </p:pic>
    </p:spTree>
    <p:extLst>
      <p:ext uri="{BB962C8B-B14F-4D97-AF65-F5344CB8AC3E}">
        <p14:creationId xmlns:p14="http://schemas.microsoft.com/office/powerpoint/2010/main" val="3745947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Computer Worms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066800"/>
            <a:ext cx="11811000" cy="5474754"/>
          </a:xfrm>
          <a:prstGeom prst="rect">
            <a:avLst/>
          </a:prstGeom>
          <a:ln>
            <a:solidFill>
              <a:srgbClr val="FF0000"/>
            </a:solidFill>
          </a:ln>
        </p:spPr>
      </p:pic>
    </p:spTree>
    <p:extLst>
      <p:ext uri="{BB962C8B-B14F-4D97-AF65-F5344CB8AC3E}">
        <p14:creationId xmlns:p14="http://schemas.microsoft.com/office/powerpoint/2010/main" val="2576225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Rootkits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219200"/>
            <a:ext cx="11811000" cy="5398555"/>
          </a:xfrm>
          <a:prstGeom prst="rect">
            <a:avLst/>
          </a:prstGeom>
          <a:ln>
            <a:solidFill>
              <a:srgbClr val="FF0000"/>
            </a:solidFill>
          </a:ln>
        </p:spPr>
      </p:pic>
    </p:spTree>
    <p:extLst>
      <p:ext uri="{BB962C8B-B14F-4D97-AF65-F5344CB8AC3E}">
        <p14:creationId xmlns:p14="http://schemas.microsoft.com/office/powerpoint/2010/main" val="1379124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Rootkits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219200"/>
            <a:ext cx="11811000" cy="5310801"/>
          </a:xfrm>
          <a:prstGeom prst="rect">
            <a:avLst/>
          </a:prstGeom>
          <a:ln>
            <a:solidFill>
              <a:srgbClr val="FF0000"/>
            </a:solidFill>
          </a:ln>
        </p:spPr>
      </p:pic>
    </p:spTree>
    <p:extLst>
      <p:ext uri="{BB962C8B-B14F-4D97-AF65-F5344CB8AC3E}">
        <p14:creationId xmlns:p14="http://schemas.microsoft.com/office/powerpoint/2010/main" val="2828104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a:t>
            </a:r>
            <a:r>
              <a:rPr lang="en-US" sz="2000" dirty="0"/>
              <a:t>Potentially Unwanted Application or Applications (PUAs)</a:t>
            </a:r>
            <a:endParaRPr sz="2000"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727672"/>
            <a:ext cx="11811000" cy="4813593"/>
          </a:xfrm>
          <a:prstGeom prst="rect">
            <a:avLst/>
          </a:prstGeom>
          <a:ln>
            <a:solidFill>
              <a:srgbClr val="FF0000"/>
            </a:solidFill>
          </a:ln>
        </p:spPr>
      </p:pic>
      <p:sp>
        <p:nvSpPr>
          <p:cNvPr id="3" name="Rectangle 2"/>
          <p:cNvSpPr/>
          <p:nvPr/>
        </p:nvSpPr>
        <p:spPr>
          <a:xfrm>
            <a:off x="76200" y="1049583"/>
            <a:ext cx="11887200" cy="646331"/>
          </a:xfrm>
          <a:prstGeom prst="rect">
            <a:avLst/>
          </a:prstGeom>
        </p:spPr>
        <p:txBody>
          <a:bodyPr wrap="square">
            <a:spAutoFit/>
          </a:bodyPr>
          <a:lstStyle/>
          <a:p>
            <a:r>
              <a:rPr lang="en-US" dirty="0" smtClean="0">
                <a:solidFill>
                  <a:srgbClr val="040C28"/>
                </a:solidFill>
                <a:latin typeface="Google Sans"/>
              </a:rPr>
              <a:t>A </a:t>
            </a:r>
            <a:r>
              <a:rPr lang="en-US" b="0" i="0" dirty="0" smtClean="0">
                <a:solidFill>
                  <a:srgbClr val="040C28"/>
                </a:solidFill>
                <a:effectLst/>
                <a:latin typeface="Google Sans"/>
              </a:rPr>
              <a:t>category of software that can cause your machine to run slowly, display unexpected ads, or at worst, install other software which may be more harmful or annoying.</a:t>
            </a:r>
            <a:endParaRPr lang="en-US" dirty="0"/>
          </a:p>
        </p:txBody>
      </p:sp>
    </p:spTree>
    <p:extLst>
      <p:ext uri="{BB962C8B-B14F-4D97-AF65-F5344CB8AC3E}">
        <p14:creationId xmlns:p14="http://schemas.microsoft.com/office/powerpoint/2010/main" val="994822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Adware</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143001"/>
            <a:ext cx="11811000" cy="5522976"/>
          </a:xfrm>
          <a:prstGeom prst="rect">
            <a:avLst/>
          </a:prstGeom>
        </p:spPr>
      </p:pic>
    </p:spTree>
    <p:extLst>
      <p:ext uri="{BB962C8B-B14F-4D97-AF65-F5344CB8AC3E}">
        <p14:creationId xmlns:p14="http://schemas.microsoft.com/office/powerpoint/2010/main" val="1445801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Spyware</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78420" y="1219200"/>
            <a:ext cx="11784980" cy="5348559"/>
          </a:xfrm>
          <a:prstGeom prst="rect">
            <a:avLst/>
          </a:prstGeom>
        </p:spPr>
      </p:pic>
    </p:spTree>
    <p:extLst>
      <p:ext uri="{BB962C8B-B14F-4D97-AF65-F5344CB8AC3E}">
        <p14:creationId xmlns:p14="http://schemas.microsoft.com/office/powerpoint/2010/main" val="1637646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Spyware</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76200" y="1143000"/>
            <a:ext cx="11887200" cy="5424759"/>
          </a:xfrm>
          <a:prstGeom prst="rect">
            <a:avLst/>
          </a:prstGeom>
          <a:ln>
            <a:solidFill>
              <a:srgbClr val="FF0000"/>
            </a:solidFill>
          </a:ln>
        </p:spPr>
      </p:pic>
    </p:spTree>
    <p:extLst>
      <p:ext uri="{BB962C8B-B14F-4D97-AF65-F5344CB8AC3E}">
        <p14:creationId xmlns:p14="http://schemas.microsoft.com/office/powerpoint/2010/main" val="334887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smtClean="0">
                <a:solidFill>
                  <a:srgbClr val="0041C4"/>
                </a:solidFill>
                <a:latin typeface="Times New Roman" pitchFamily="18" charset="0"/>
                <a:ea typeface="+mn-ea"/>
                <a:cs typeface="Times New Roman" pitchFamily="18" charset="0"/>
              </a:rPr>
              <a:t>Threats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1616430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a:t>
            </a:r>
            <a:r>
              <a:rPr lang="en-US" dirty="0" err="1"/>
              <a:t>Keylogger</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219200"/>
            <a:ext cx="11811000" cy="5310801"/>
          </a:xfrm>
          <a:prstGeom prst="rect">
            <a:avLst/>
          </a:prstGeom>
          <a:ln>
            <a:solidFill>
              <a:srgbClr val="FF0000"/>
            </a:solidFill>
          </a:ln>
        </p:spPr>
      </p:pic>
    </p:spTree>
    <p:extLst>
      <p:ext uri="{BB962C8B-B14F-4D97-AF65-F5344CB8AC3E}">
        <p14:creationId xmlns:p14="http://schemas.microsoft.com/office/powerpoint/2010/main" val="3538850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a:t>
            </a:r>
            <a:r>
              <a:rPr lang="en-US" dirty="0" err="1"/>
              <a:t>Keylogger</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4258" y="1219200"/>
            <a:ext cx="11809141" cy="5398555"/>
          </a:xfrm>
          <a:prstGeom prst="rect">
            <a:avLst/>
          </a:prstGeom>
          <a:ln>
            <a:solidFill>
              <a:srgbClr val="FF0000"/>
            </a:solidFill>
          </a:ln>
        </p:spPr>
      </p:pic>
    </p:spTree>
    <p:extLst>
      <p:ext uri="{BB962C8B-B14F-4D97-AF65-F5344CB8AC3E}">
        <p14:creationId xmlns:p14="http://schemas.microsoft.com/office/powerpoint/2010/main" val="2727488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Botnets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143001"/>
            <a:ext cx="11811000" cy="5387000"/>
          </a:xfrm>
          <a:prstGeom prst="rect">
            <a:avLst/>
          </a:prstGeom>
          <a:ln>
            <a:solidFill>
              <a:srgbClr val="FF0000"/>
            </a:solidFill>
          </a:ln>
        </p:spPr>
      </p:pic>
    </p:spTree>
    <p:extLst>
      <p:ext uri="{BB962C8B-B14F-4D97-AF65-F5344CB8AC3E}">
        <p14:creationId xmlns:p14="http://schemas.microsoft.com/office/powerpoint/2010/main" val="1060905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Botnets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219201"/>
            <a:ext cx="11811000" cy="5310800"/>
          </a:xfrm>
          <a:prstGeom prst="rect">
            <a:avLst/>
          </a:prstGeom>
          <a:ln>
            <a:solidFill>
              <a:srgbClr val="FF0000"/>
            </a:solidFill>
          </a:ln>
        </p:spPr>
      </p:pic>
    </p:spTree>
    <p:extLst>
      <p:ext uri="{BB962C8B-B14F-4D97-AF65-F5344CB8AC3E}">
        <p14:creationId xmlns:p14="http://schemas.microsoft.com/office/powerpoint/2010/main" val="107726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Types of Malware - </a:t>
            </a:r>
            <a:r>
              <a:rPr lang="en-US" dirty="0" err="1"/>
              <a:t>Fileless</a:t>
            </a:r>
            <a:r>
              <a:rPr lang="en-US" dirty="0"/>
              <a:t> Malware</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143001"/>
            <a:ext cx="11811000" cy="5387000"/>
          </a:xfrm>
          <a:prstGeom prst="rect">
            <a:avLst/>
          </a:prstGeom>
          <a:ln>
            <a:solidFill>
              <a:srgbClr val="FF0000"/>
            </a:solidFill>
          </a:ln>
        </p:spPr>
      </p:pic>
    </p:spTree>
    <p:extLst>
      <p:ext uri="{BB962C8B-B14F-4D97-AF65-F5344CB8AC3E}">
        <p14:creationId xmlns:p14="http://schemas.microsoft.com/office/powerpoint/2010/main" val="1148787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a:t>
            </a:r>
            <a:r>
              <a:rPr lang="en-US" dirty="0" smtClean="0"/>
              <a:t>– Trojan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76200" y="1219201"/>
            <a:ext cx="12039600" cy="5410200"/>
          </a:xfrm>
          <a:prstGeom prst="rect">
            <a:avLst/>
          </a:prstGeom>
          <a:ln>
            <a:solidFill>
              <a:srgbClr val="FF0000"/>
            </a:solidFill>
          </a:ln>
        </p:spPr>
      </p:pic>
    </p:spTree>
    <p:extLst>
      <p:ext uri="{BB962C8B-B14F-4D97-AF65-F5344CB8AC3E}">
        <p14:creationId xmlns:p14="http://schemas.microsoft.com/office/powerpoint/2010/main" val="26175827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Virus and </a:t>
            </a:r>
            <a:r>
              <a:rPr lang="en-US" dirty="0" smtClean="0"/>
              <a:t>Worm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76200" y="1143000"/>
            <a:ext cx="12039600" cy="5474755"/>
          </a:xfrm>
          <a:prstGeom prst="rect">
            <a:avLst/>
          </a:prstGeom>
          <a:ln>
            <a:solidFill>
              <a:srgbClr val="FF0000"/>
            </a:solidFill>
          </a:ln>
        </p:spPr>
      </p:pic>
    </p:spTree>
    <p:extLst>
      <p:ext uri="{BB962C8B-B14F-4D97-AF65-F5344CB8AC3E}">
        <p14:creationId xmlns:p14="http://schemas.microsoft.com/office/powerpoint/2010/main" val="3395357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Rootkit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76200" y="1219200"/>
            <a:ext cx="11887200" cy="5398555"/>
          </a:xfrm>
          <a:prstGeom prst="rect">
            <a:avLst/>
          </a:prstGeom>
          <a:ln>
            <a:solidFill>
              <a:srgbClr val="FF0000"/>
            </a:solidFill>
          </a:ln>
        </p:spPr>
      </p:pic>
    </p:spTree>
    <p:extLst>
      <p:ext uri="{BB962C8B-B14F-4D97-AF65-F5344CB8AC3E}">
        <p14:creationId xmlns:p14="http://schemas.microsoft.com/office/powerpoint/2010/main" val="22843629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Spyware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76200" y="1143000"/>
            <a:ext cx="11887200" cy="5431340"/>
          </a:xfrm>
          <a:prstGeom prst="rect">
            <a:avLst/>
          </a:prstGeom>
          <a:ln>
            <a:solidFill>
              <a:srgbClr val="FF0000"/>
            </a:solidFill>
          </a:ln>
        </p:spPr>
      </p:pic>
    </p:spTree>
    <p:extLst>
      <p:ext uri="{BB962C8B-B14F-4D97-AF65-F5344CB8AC3E}">
        <p14:creationId xmlns:p14="http://schemas.microsoft.com/office/powerpoint/2010/main" val="12561089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PUAs/ Adware/Countermeasures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76200" y="1219200"/>
            <a:ext cx="11963400" cy="5352492"/>
          </a:xfrm>
          <a:prstGeom prst="rect">
            <a:avLst/>
          </a:prstGeom>
          <a:ln>
            <a:solidFill>
              <a:srgbClr val="FF0000"/>
            </a:solidFill>
          </a:ln>
        </p:spPr>
      </p:pic>
    </p:spTree>
    <p:extLst>
      <p:ext uri="{BB962C8B-B14F-4D97-AF65-F5344CB8AC3E}">
        <p14:creationId xmlns:p14="http://schemas.microsoft.com/office/powerpoint/2010/main" val="3741677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 </a:t>
            </a:r>
            <a:r>
              <a:rPr lang="en-US" dirty="0" smtClean="0"/>
              <a:t>Threat </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16" name="Rectangle 15"/>
          <p:cNvSpPr/>
          <p:nvPr/>
        </p:nvSpPr>
        <p:spPr>
          <a:xfrm>
            <a:off x="152400" y="1066800"/>
            <a:ext cx="11963400" cy="738664"/>
          </a:xfrm>
          <a:prstGeom prst="rect">
            <a:avLst/>
          </a:prstGeom>
        </p:spPr>
        <p:txBody>
          <a:bodyPr wrap="square">
            <a:spAutoFit/>
          </a:bodyPr>
          <a:lstStyle/>
          <a:p>
            <a:pPr algn="just"/>
            <a:r>
              <a:rPr lang="en-US" sz="2100" dirty="0" smtClean="0">
                <a:latin typeface="+mn-lt"/>
              </a:rPr>
              <a:t>Threat is a possible security violation that might exploit the vulnerability of a system or asset. The origin of the threat may be accidental, environmental (natural disaster), human negligence, or human failure.</a:t>
            </a: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805465"/>
            <a:ext cx="11963400" cy="4849248"/>
          </a:xfrm>
          <a:prstGeom prst="rect">
            <a:avLst/>
          </a:prstGeom>
        </p:spPr>
      </p:pic>
    </p:spTree>
    <p:extLst>
      <p:ext uri="{BB962C8B-B14F-4D97-AF65-F5344CB8AC3E}">
        <p14:creationId xmlns:p14="http://schemas.microsoft.com/office/powerpoint/2010/main" val="35430103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a:t>
            </a:r>
            <a:r>
              <a:rPr lang="en-US" dirty="0" err="1"/>
              <a:t>Keylogger</a:t>
            </a:r>
            <a:r>
              <a:rPr lang="en-US" dirty="0"/>
              <a:t>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143001"/>
            <a:ext cx="11811000" cy="5424758"/>
          </a:xfrm>
          <a:prstGeom prst="rect">
            <a:avLst/>
          </a:prstGeom>
          <a:ln>
            <a:solidFill>
              <a:srgbClr val="FF0000"/>
            </a:solidFill>
          </a:ln>
        </p:spPr>
      </p:pic>
    </p:spTree>
    <p:extLst>
      <p:ext uri="{BB962C8B-B14F-4D97-AF65-F5344CB8AC3E}">
        <p14:creationId xmlns:p14="http://schemas.microsoft.com/office/powerpoint/2010/main" val="1393619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smtClean="0"/>
              <a:t>Types of </a:t>
            </a:r>
            <a:r>
              <a:rPr lang="en-US" dirty="0"/>
              <a:t>Malware - </a:t>
            </a:r>
            <a:r>
              <a:rPr lang="en-US" dirty="0" err="1"/>
              <a:t>Keylogger</a:t>
            </a:r>
            <a:r>
              <a:rPr lang="en-US" dirty="0"/>
              <a:t>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70984" y="1219201"/>
            <a:ext cx="11792415" cy="5337294"/>
          </a:xfrm>
          <a:prstGeom prst="rect">
            <a:avLst/>
          </a:prstGeom>
          <a:ln>
            <a:solidFill>
              <a:srgbClr val="FF0000"/>
            </a:solidFill>
          </a:ln>
        </p:spPr>
      </p:pic>
    </p:spTree>
    <p:extLst>
      <p:ext uri="{BB962C8B-B14F-4D97-AF65-F5344CB8AC3E}">
        <p14:creationId xmlns:p14="http://schemas.microsoft.com/office/powerpoint/2010/main" val="7714830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smtClean="0">
                <a:solidFill>
                  <a:srgbClr val="0041C4"/>
                </a:solidFill>
                <a:latin typeface="Times New Roman" pitchFamily="18" charset="0"/>
                <a:ea typeface="+mn-ea"/>
                <a:cs typeface="Times New Roman" pitchFamily="18" charset="0"/>
              </a:rPr>
              <a:t>Vulnerabilities</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1912644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Define Vulnerabilities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Attackers</a:t>
            </a:r>
            <a:endParaRPr lang="en-US" sz="2100" dirty="0">
              <a:latin typeface="+mn-lt"/>
            </a:endParaRPr>
          </a:p>
        </p:txBody>
      </p:sp>
      <p:pic>
        <p:nvPicPr>
          <p:cNvPr id="4" name="Picture 3"/>
          <p:cNvPicPr>
            <a:picLocks noChangeAspect="1"/>
          </p:cNvPicPr>
          <p:nvPr/>
        </p:nvPicPr>
        <p:blipFill>
          <a:blip r:embed="rId3"/>
          <a:stretch>
            <a:fillRect/>
          </a:stretch>
        </p:blipFill>
        <p:spPr>
          <a:xfrm>
            <a:off x="76200" y="1440698"/>
            <a:ext cx="12039600" cy="5089303"/>
          </a:xfrm>
          <a:prstGeom prst="rect">
            <a:avLst/>
          </a:prstGeom>
          <a:ln>
            <a:solidFill>
              <a:srgbClr val="FF0000"/>
            </a:solidFill>
          </a:ln>
        </p:spPr>
      </p:pic>
    </p:spTree>
    <p:extLst>
      <p:ext uri="{BB962C8B-B14F-4D97-AF65-F5344CB8AC3E}">
        <p14:creationId xmlns:p14="http://schemas.microsoft.com/office/powerpoint/2010/main" val="2114726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Classification</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Vulnerabilities present in a system or network are classified into the following categories:</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570485"/>
            <a:ext cx="11963400" cy="5058915"/>
          </a:xfrm>
          <a:prstGeom prst="rect">
            <a:avLst/>
          </a:prstGeom>
          <a:ln>
            <a:solidFill>
              <a:srgbClr val="FF0000"/>
            </a:solidFill>
          </a:ln>
        </p:spPr>
      </p:pic>
    </p:spTree>
    <p:extLst>
      <p:ext uri="{BB962C8B-B14F-4D97-AF65-F5344CB8AC3E}">
        <p14:creationId xmlns:p14="http://schemas.microsoft.com/office/powerpoint/2010/main" val="15512472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Classification</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22663" y="1492003"/>
            <a:ext cx="11840737" cy="5125751"/>
          </a:xfrm>
          <a:prstGeom prst="rect">
            <a:avLst/>
          </a:prstGeom>
          <a:ln>
            <a:solidFill>
              <a:srgbClr val="FF0000"/>
            </a:solidFill>
          </a:ln>
        </p:spPr>
      </p:pic>
      <p:sp>
        <p:nvSpPr>
          <p:cNvPr id="10" name="Rectangle 9"/>
          <p:cNvSpPr/>
          <p:nvPr/>
        </p:nvSpPr>
        <p:spPr>
          <a:xfrm>
            <a:off x="152400" y="1013936"/>
            <a:ext cx="11811000" cy="415498"/>
          </a:xfrm>
          <a:prstGeom prst="rect">
            <a:avLst/>
          </a:prstGeom>
        </p:spPr>
        <p:txBody>
          <a:bodyPr wrap="square">
            <a:spAutoFit/>
          </a:bodyPr>
          <a:lstStyle/>
          <a:p>
            <a:pPr algn="just"/>
            <a:r>
              <a:rPr lang="en-US" sz="2100" dirty="0" smtClean="0">
                <a:latin typeface="+mn-lt"/>
              </a:rPr>
              <a:t>Examples of technological, configuration, and security policy vulnerabilities </a:t>
            </a:r>
            <a:endParaRPr lang="en-US" sz="2100" dirty="0">
              <a:latin typeface="+mn-lt"/>
            </a:endParaRPr>
          </a:p>
        </p:txBody>
      </p:sp>
    </p:spTree>
    <p:extLst>
      <p:ext uri="{BB962C8B-B14F-4D97-AF65-F5344CB8AC3E}">
        <p14:creationId xmlns:p14="http://schemas.microsoft.com/office/powerpoint/2010/main" val="31004174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Classification</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076078"/>
            <a:ext cx="11811000" cy="5491682"/>
          </a:xfrm>
          <a:prstGeom prst="rect">
            <a:avLst/>
          </a:prstGeom>
          <a:ln>
            <a:solidFill>
              <a:srgbClr val="FF0000"/>
            </a:solidFill>
          </a:ln>
        </p:spPr>
      </p:pic>
    </p:spTree>
    <p:extLst>
      <p:ext uri="{BB962C8B-B14F-4D97-AF65-F5344CB8AC3E}">
        <p14:creationId xmlns:p14="http://schemas.microsoft.com/office/powerpoint/2010/main" val="3987910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Classification</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076077"/>
            <a:ext cx="11734800" cy="5453924"/>
          </a:xfrm>
          <a:prstGeom prst="rect">
            <a:avLst/>
          </a:prstGeom>
          <a:ln>
            <a:solidFill>
              <a:srgbClr val="FF0000"/>
            </a:solidFill>
          </a:ln>
        </p:spPr>
      </p:pic>
    </p:spTree>
    <p:extLst>
      <p:ext uri="{BB962C8B-B14F-4D97-AF65-F5344CB8AC3E}">
        <p14:creationId xmlns:p14="http://schemas.microsoft.com/office/powerpoint/2010/main" val="2685077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Classification</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6" name="Picture 5"/>
          <p:cNvPicPr>
            <a:picLocks noChangeAspect="1"/>
          </p:cNvPicPr>
          <p:nvPr/>
        </p:nvPicPr>
        <p:blipFill>
          <a:blip r:embed="rId3"/>
          <a:stretch>
            <a:fillRect/>
          </a:stretch>
        </p:blipFill>
        <p:spPr>
          <a:xfrm>
            <a:off x="76200" y="1066800"/>
            <a:ext cx="5943600" cy="3307158"/>
          </a:xfrm>
          <a:prstGeom prst="rect">
            <a:avLst/>
          </a:prstGeom>
          <a:ln>
            <a:solidFill>
              <a:srgbClr val="FF0000"/>
            </a:solidFill>
          </a:ln>
        </p:spPr>
      </p:pic>
      <p:pic>
        <p:nvPicPr>
          <p:cNvPr id="7" name="Picture 6"/>
          <p:cNvPicPr>
            <a:picLocks noChangeAspect="1"/>
          </p:cNvPicPr>
          <p:nvPr/>
        </p:nvPicPr>
        <p:blipFill>
          <a:blip r:embed="rId4"/>
          <a:stretch>
            <a:fillRect/>
          </a:stretch>
        </p:blipFill>
        <p:spPr>
          <a:xfrm>
            <a:off x="6096000" y="1066800"/>
            <a:ext cx="6019800" cy="3307158"/>
          </a:xfrm>
          <a:prstGeom prst="rect">
            <a:avLst/>
          </a:prstGeom>
          <a:ln>
            <a:solidFill>
              <a:srgbClr val="FF0000"/>
            </a:solidFill>
          </a:ln>
        </p:spPr>
      </p:pic>
      <p:pic>
        <p:nvPicPr>
          <p:cNvPr id="10" name="Picture 9"/>
          <p:cNvPicPr>
            <a:picLocks noChangeAspect="1"/>
          </p:cNvPicPr>
          <p:nvPr/>
        </p:nvPicPr>
        <p:blipFill>
          <a:blip r:embed="rId5"/>
          <a:stretch>
            <a:fillRect/>
          </a:stretch>
        </p:blipFill>
        <p:spPr>
          <a:xfrm>
            <a:off x="2209800" y="4498669"/>
            <a:ext cx="6753225" cy="2130023"/>
          </a:xfrm>
          <a:prstGeom prst="rect">
            <a:avLst/>
          </a:prstGeom>
          <a:ln>
            <a:solidFill>
              <a:srgbClr val="FF0000"/>
            </a:solidFill>
          </a:ln>
        </p:spPr>
      </p:pic>
    </p:spTree>
    <p:extLst>
      <p:ext uri="{BB962C8B-B14F-4D97-AF65-F5344CB8AC3E}">
        <p14:creationId xmlns:p14="http://schemas.microsoft.com/office/powerpoint/2010/main" val="39310620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Impact of Vulnerabilities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Some of the impacts of vulnerabilities in networks and systems include</a:t>
            </a:r>
            <a:endParaRPr lang="en-US" sz="2100" dirty="0">
              <a:latin typeface="+mn-lt"/>
            </a:endParaRPr>
          </a:p>
        </p:txBody>
      </p:sp>
      <p:pic>
        <p:nvPicPr>
          <p:cNvPr id="3" name="Picture 2"/>
          <p:cNvPicPr>
            <a:picLocks noChangeAspect="1"/>
          </p:cNvPicPr>
          <p:nvPr/>
        </p:nvPicPr>
        <p:blipFill>
          <a:blip r:embed="rId3"/>
          <a:stretch>
            <a:fillRect/>
          </a:stretch>
        </p:blipFill>
        <p:spPr>
          <a:xfrm>
            <a:off x="40888" y="1492003"/>
            <a:ext cx="11922512" cy="5049261"/>
          </a:xfrm>
          <a:prstGeom prst="rect">
            <a:avLst/>
          </a:prstGeom>
          <a:ln>
            <a:solidFill>
              <a:srgbClr val="FF0000"/>
            </a:solidFill>
          </a:ln>
        </p:spPr>
      </p:pic>
    </p:spTree>
    <p:extLst>
      <p:ext uri="{BB962C8B-B14F-4D97-AF65-F5344CB8AC3E}">
        <p14:creationId xmlns:p14="http://schemas.microsoft.com/office/powerpoint/2010/main" val="4117447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 Difference between Threat and Attack</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313985" y="1040765"/>
            <a:ext cx="8305800" cy="5524111"/>
          </a:xfrm>
          <a:prstGeom prst="rect">
            <a:avLst/>
          </a:prstGeom>
          <a:ln>
            <a:solidFill>
              <a:srgbClr val="FF0000"/>
            </a:solidFill>
          </a:ln>
        </p:spPr>
      </p:pic>
    </p:spTree>
    <p:extLst>
      <p:ext uri="{BB962C8B-B14F-4D97-AF65-F5344CB8AC3E}">
        <p14:creationId xmlns:p14="http://schemas.microsoft.com/office/powerpoint/2010/main" val="473357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A vulnerability assessment is an in-depth examination of the ability of a system or application, including current security procedures and controls, to withstand exploitation.</a:t>
            </a:r>
            <a:endParaRPr lang="en-US" sz="2100" dirty="0">
              <a:latin typeface="+mn-lt"/>
            </a:endParaRPr>
          </a:p>
        </p:txBody>
      </p:sp>
      <p:pic>
        <p:nvPicPr>
          <p:cNvPr id="3" name="Picture 2"/>
          <p:cNvPicPr>
            <a:picLocks noChangeAspect="1"/>
          </p:cNvPicPr>
          <p:nvPr/>
        </p:nvPicPr>
        <p:blipFill>
          <a:blip r:embed="rId3"/>
          <a:stretch>
            <a:fillRect/>
          </a:stretch>
        </p:blipFill>
        <p:spPr>
          <a:xfrm>
            <a:off x="228600" y="1676400"/>
            <a:ext cx="11811000" cy="4929801"/>
          </a:xfrm>
          <a:prstGeom prst="rect">
            <a:avLst/>
          </a:prstGeom>
        </p:spPr>
      </p:pic>
    </p:spTree>
    <p:extLst>
      <p:ext uri="{BB962C8B-B14F-4D97-AF65-F5344CB8AC3E}">
        <p14:creationId xmlns:p14="http://schemas.microsoft.com/office/powerpoint/2010/main" val="36602117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Vulnerability assessment plays a major role in providing security to any organization’s resources and infrastructure from various internal and external threats.</a:t>
            </a:r>
            <a:endParaRPr lang="en-US" sz="2100" dirty="0">
              <a:latin typeface="+mn-lt"/>
            </a:endParaRPr>
          </a:p>
        </p:txBody>
      </p:sp>
      <p:pic>
        <p:nvPicPr>
          <p:cNvPr id="4" name="Picture 3"/>
          <p:cNvPicPr>
            <a:picLocks noChangeAspect="1"/>
          </p:cNvPicPr>
          <p:nvPr/>
        </p:nvPicPr>
        <p:blipFill>
          <a:blip r:embed="rId3"/>
          <a:stretch>
            <a:fillRect/>
          </a:stretch>
        </p:blipFill>
        <p:spPr>
          <a:xfrm>
            <a:off x="180278" y="1752600"/>
            <a:ext cx="11783122" cy="4777400"/>
          </a:xfrm>
          <a:prstGeom prst="rect">
            <a:avLst/>
          </a:prstGeom>
          <a:ln>
            <a:solidFill>
              <a:srgbClr val="FF0000"/>
            </a:solidFill>
          </a:ln>
        </p:spPr>
      </p:pic>
    </p:spTree>
    <p:extLst>
      <p:ext uri="{BB962C8B-B14F-4D97-AF65-F5344CB8AC3E}">
        <p14:creationId xmlns:p14="http://schemas.microsoft.com/office/powerpoint/2010/main" val="17177250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The following are some of the online resources/websites used to perform vulnerability research:</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490145"/>
            <a:ext cx="11811000" cy="5077614"/>
          </a:xfrm>
          <a:prstGeom prst="rect">
            <a:avLst/>
          </a:prstGeom>
          <a:ln>
            <a:solidFill>
              <a:srgbClr val="FF0000"/>
            </a:solidFill>
          </a:ln>
        </p:spPr>
      </p:pic>
    </p:spTree>
    <p:extLst>
      <p:ext uri="{BB962C8B-B14F-4D97-AF65-F5344CB8AC3E}">
        <p14:creationId xmlns:p14="http://schemas.microsoft.com/office/powerpoint/2010/main" val="1242800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Vulnerability scanners are capable of identifying the following information:</a:t>
            </a:r>
            <a:endParaRPr lang="en-US" sz="2100" dirty="0">
              <a:latin typeface="+mn-lt"/>
            </a:endParaRPr>
          </a:p>
        </p:txBody>
      </p:sp>
      <p:pic>
        <p:nvPicPr>
          <p:cNvPr id="3" name="Picture 2"/>
          <p:cNvPicPr>
            <a:picLocks noChangeAspect="1"/>
          </p:cNvPicPr>
          <p:nvPr/>
        </p:nvPicPr>
        <p:blipFill>
          <a:blip r:embed="rId3"/>
          <a:stretch>
            <a:fillRect/>
          </a:stretch>
        </p:blipFill>
        <p:spPr>
          <a:xfrm>
            <a:off x="76200" y="1464126"/>
            <a:ext cx="11887200" cy="5103633"/>
          </a:xfrm>
          <a:prstGeom prst="rect">
            <a:avLst/>
          </a:prstGeom>
          <a:ln>
            <a:solidFill>
              <a:srgbClr val="FF0000"/>
            </a:solidFill>
          </a:ln>
        </p:spPr>
      </p:pic>
    </p:spTree>
    <p:extLst>
      <p:ext uri="{BB962C8B-B14F-4D97-AF65-F5344CB8AC3E}">
        <p14:creationId xmlns:p14="http://schemas.microsoft.com/office/powerpoint/2010/main" val="34411400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7976" y="1076077"/>
            <a:ext cx="11805424" cy="5248523"/>
          </a:xfrm>
          <a:prstGeom prst="rect">
            <a:avLst/>
          </a:prstGeom>
          <a:ln>
            <a:solidFill>
              <a:srgbClr val="FF0000"/>
            </a:solidFill>
          </a:ln>
        </p:spPr>
      </p:pic>
    </p:spTree>
    <p:extLst>
      <p:ext uri="{BB962C8B-B14F-4D97-AF65-F5344CB8AC3E}">
        <p14:creationId xmlns:p14="http://schemas.microsoft.com/office/powerpoint/2010/main" val="24628618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a:latin typeface="+mn-lt"/>
              </a:rPr>
              <a:t>D</a:t>
            </a:r>
            <a:r>
              <a:rPr lang="en-US" sz="2100" dirty="0" smtClean="0">
                <a:latin typeface="+mn-lt"/>
              </a:rPr>
              <a:t>ifferent types of vulnerability assessments</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429433"/>
            <a:ext cx="11811000" cy="5100567"/>
          </a:xfrm>
          <a:prstGeom prst="rect">
            <a:avLst/>
          </a:prstGeom>
          <a:ln>
            <a:solidFill>
              <a:srgbClr val="FF0000"/>
            </a:solidFill>
          </a:ln>
        </p:spPr>
      </p:pic>
    </p:spTree>
    <p:extLst>
      <p:ext uri="{BB962C8B-B14F-4D97-AF65-F5344CB8AC3E}">
        <p14:creationId xmlns:p14="http://schemas.microsoft.com/office/powerpoint/2010/main" val="4139372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52400" y="1076077"/>
            <a:ext cx="11811000" cy="5491682"/>
          </a:xfrm>
          <a:prstGeom prst="rect">
            <a:avLst/>
          </a:prstGeom>
          <a:ln>
            <a:solidFill>
              <a:srgbClr val="FF0000"/>
            </a:solidFill>
          </a:ln>
        </p:spPr>
      </p:pic>
    </p:spTree>
    <p:extLst>
      <p:ext uri="{BB962C8B-B14F-4D97-AF65-F5344CB8AC3E}">
        <p14:creationId xmlns:p14="http://schemas.microsoft.com/office/powerpoint/2010/main" val="33909344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37532" y="1076078"/>
            <a:ext cx="11825868" cy="5453924"/>
          </a:xfrm>
          <a:prstGeom prst="rect">
            <a:avLst/>
          </a:prstGeom>
          <a:ln>
            <a:solidFill>
              <a:srgbClr val="FF0000"/>
            </a:solidFill>
          </a:ln>
        </p:spPr>
      </p:pic>
    </p:spTree>
    <p:extLst>
      <p:ext uri="{BB962C8B-B14F-4D97-AF65-F5344CB8AC3E}">
        <p14:creationId xmlns:p14="http://schemas.microsoft.com/office/powerpoint/2010/main" val="18544212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The vulnerability management life cycle is an important process that helps identify and remediate security weaknesses before they can be exploited.</a:t>
            </a:r>
            <a:endParaRPr lang="en-US" sz="2100" dirty="0">
              <a:latin typeface="+mn-lt"/>
            </a:endParaRPr>
          </a:p>
        </p:txBody>
      </p:sp>
      <p:pic>
        <p:nvPicPr>
          <p:cNvPr id="4" name="Picture 3"/>
          <p:cNvPicPr>
            <a:picLocks noChangeAspect="1"/>
          </p:cNvPicPr>
          <p:nvPr/>
        </p:nvPicPr>
        <p:blipFill>
          <a:blip r:embed="rId3"/>
          <a:stretch>
            <a:fillRect/>
          </a:stretch>
        </p:blipFill>
        <p:spPr>
          <a:xfrm>
            <a:off x="170984" y="1752600"/>
            <a:ext cx="11792415" cy="4815159"/>
          </a:xfrm>
          <a:prstGeom prst="rect">
            <a:avLst/>
          </a:prstGeom>
          <a:ln>
            <a:solidFill>
              <a:srgbClr val="FF0000"/>
            </a:solidFill>
          </a:ln>
        </p:spPr>
      </p:pic>
    </p:spTree>
    <p:extLst>
      <p:ext uri="{BB962C8B-B14F-4D97-AF65-F5344CB8AC3E}">
        <p14:creationId xmlns:p14="http://schemas.microsoft.com/office/powerpoint/2010/main" val="3218860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1384995"/>
          </a:xfrm>
          <a:prstGeom prst="rect">
            <a:avLst/>
          </a:prstGeom>
        </p:spPr>
        <p:txBody>
          <a:bodyPr wrap="square">
            <a:spAutoFit/>
          </a:bodyPr>
          <a:lstStyle/>
          <a:p>
            <a:pPr algn="just"/>
            <a:r>
              <a:rPr lang="en-US" sz="2100" dirty="0" smtClean="0">
                <a:latin typeface="+mn-lt"/>
              </a:rPr>
              <a:t>An attacker performs vulnerability scanning to identify security loopholes in the target network that they can exploit to launch attacks. Security analysts can use vulnerability assessment tools to identify weaknesses present in the organization’s security posture and remediate the identified vulnerabilities before an attacker exploits them.</a:t>
            </a:r>
            <a:endParaRPr lang="en-US" sz="2100" dirty="0">
              <a:latin typeface="+mn-lt"/>
            </a:endParaRPr>
          </a:p>
        </p:txBody>
      </p:sp>
      <p:pic>
        <p:nvPicPr>
          <p:cNvPr id="3" name="Picture 2"/>
          <p:cNvPicPr>
            <a:picLocks noChangeAspect="1"/>
          </p:cNvPicPr>
          <p:nvPr/>
        </p:nvPicPr>
        <p:blipFill>
          <a:blip r:embed="rId3"/>
          <a:stretch>
            <a:fillRect/>
          </a:stretch>
        </p:blipFill>
        <p:spPr>
          <a:xfrm>
            <a:off x="152400" y="2398931"/>
            <a:ext cx="11811000" cy="4168828"/>
          </a:xfrm>
          <a:prstGeom prst="rect">
            <a:avLst/>
          </a:prstGeom>
          <a:ln>
            <a:solidFill>
              <a:srgbClr val="FF0000"/>
            </a:solidFill>
          </a:ln>
        </p:spPr>
      </p:pic>
    </p:spTree>
    <p:extLst>
      <p:ext uri="{BB962C8B-B14F-4D97-AF65-F5344CB8AC3E}">
        <p14:creationId xmlns:p14="http://schemas.microsoft.com/office/powerpoint/2010/main" val="4258303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 </a:t>
            </a:r>
            <a:r>
              <a:rPr lang="en-US" dirty="0" smtClean="0"/>
              <a:t>Threat </a:t>
            </a:r>
            <a:r>
              <a:rPr lang="en-US" dirty="0"/>
              <a:t>Sources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16" name="Rectangle 15"/>
          <p:cNvSpPr/>
          <p:nvPr/>
        </p:nvSpPr>
        <p:spPr>
          <a:xfrm>
            <a:off x="152400" y="1066800"/>
            <a:ext cx="11963400" cy="415498"/>
          </a:xfrm>
          <a:prstGeom prst="rect">
            <a:avLst/>
          </a:prstGeom>
        </p:spPr>
        <p:txBody>
          <a:bodyPr wrap="square">
            <a:spAutoFit/>
          </a:bodyPr>
          <a:lstStyle/>
          <a:p>
            <a:pPr algn="just"/>
            <a:r>
              <a:rPr lang="en-US" sz="2100" dirty="0" smtClean="0">
                <a:latin typeface="+mn-lt"/>
              </a:rPr>
              <a:t>The following are the various sources from which threats originate. They can be broadly classified as:</a:t>
            </a: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4" name="Picture 3"/>
          <p:cNvPicPr>
            <a:picLocks noChangeAspect="1"/>
          </p:cNvPicPr>
          <p:nvPr/>
        </p:nvPicPr>
        <p:blipFill>
          <a:blip r:embed="rId3"/>
          <a:stretch>
            <a:fillRect/>
          </a:stretch>
        </p:blipFill>
        <p:spPr>
          <a:xfrm>
            <a:off x="138545" y="1676400"/>
            <a:ext cx="11977255" cy="4916398"/>
          </a:xfrm>
          <a:prstGeom prst="rect">
            <a:avLst/>
          </a:prstGeom>
          <a:ln>
            <a:solidFill>
              <a:srgbClr val="FF0000"/>
            </a:solidFill>
          </a:ln>
        </p:spPr>
      </p:pic>
    </p:spTree>
    <p:extLst>
      <p:ext uri="{BB962C8B-B14F-4D97-AF65-F5344CB8AC3E}">
        <p14:creationId xmlns:p14="http://schemas.microsoft.com/office/powerpoint/2010/main" val="40145875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52400" y="1076078"/>
            <a:ext cx="11811000" cy="5491682"/>
          </a:xfrm>
          <a:prstGeom prst="rect">
            <a:avLst/>
          </a:prstGeom>
          <a:ln>
            <a:solidFill>
              <a:srgbClr val="FF0000"/>
            </a:solidFill>
          </a:ln>
        </p:spPr>
      </p:pic>
    </p:spTree>
    <p:extLst>
      <p:ext uri="{BB962C8B-B14F-4D97-AF65-F5344CB8AC3E}">
        <p14:creationId xmlns:p14="http://schemas.microsoft.com/office/powerpoint/2010/main" val="26264480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2362200" y="25146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rPr>
              <a:t>Risk</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13015133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b="0" dirty="0"/>
              <a:t>Risk</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
        <p:nvSpPr>
          <p:cNvPr id="5" name="Rectangle 4"/>
          <p:cNvSpPr/>
          <p:nvPr/>
        </p:nvSpPr>
        <p:spPr>
          <a:xfrm>
            <a:off x="152400" y="1013936"/>
            <a:ext cx="11811000" cy="3000821"/>
          </a:xfrm>
          <a:prstGeom prst="rect">
            <a:avLst/>
          </a:prstGeom>
        </p:spPr>
        <p:txBody>
          <a:bodyPr wrap="square">
            <a:spAutoFit/>
          </a:bodyPr>
          <a:lstStyle/>
          <a:p>
            <a:pPr algn="just"/>
            <a:r>
              <a:rPr lang="en-US" sz="2100" dirty="0" smtClean="0">
                <a:latin typeface="+mn-lt"/>
              </a:rPr>
              <a:t>Risk is the likelihood that a threat will exploit a vulnerability. </a:t>
            </a:r>
          </a:p>
          <a:p>
            <a:pPr algn="just"/>
            <a:endParaRPr lang="en-US" sz="2100" dirty="0">
              <a:latin typeface="+mn-lt"/>
            </a:endParaRPr>
          </a:p>
          <a:p>
            <a:pPr algn="just"/>
            <a:r>
              <a:rPr lang="en-US" sz="2100" dirty="0" smtClean="0">
                <a:latin typeface="+mn-lt"/>
              </a:rPr>
              <a:t>Information security risk comprises the impacts to an organization and its stakeholders that could occur due to the threats and vulnerabilities associated with the operation and use of information systems and the environments in which those systems operate</a:t>
            </a:r>
          </a:p>
          <a:p>
            <a:pPr algn="just"/>
            <a:endParaRPr lang="en-US" sz="2100" dirty="0">
              <a:latin typeface="+mn-lt"/>
            </a:endParaRPr>
          </a:p>
          <a:p>
            <a:pPr algn="just"/>
            <a:endParaRPr lang="en-US" sz="2100" dirty="0" smtClean="0">
              <a:latin typeface="+mn-lt"/>
            </a:endParaRPr>
          </a:p>
          <a:p>
            <a:pPr algn="just"/>
            <a:r>
              <a:rPr lang="en-US" sz="2100" dirty="0" smtClean="0">
                <a:latin typeface="+mn-lt"/>
              </a:rPr>
              <a:t>Risk mitigation reduces the chances that a threat will exploit a vulnerability or reduces the risk’s impact by implementing security controls</a:t>
            </a:r>
            <a:endParaRPr lang="en-US" sz="2100" dirty="0">
              <a:latin typeface="+mn-lt"/>
            </a:endParaRPr>
          </a:p>
        </p:txBody>
      </p:sp>
    </p:spTree>
    <p:extLst>
      <p:ext uri="{BB962C8B-B14F-4D97-AF65-F5344CB8AC3E}">
        <p14:creationId xmlns:p14="http://schemas.microsoft.com/office/powerpoint/2010/main" val="16191200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rPr>
              <a:t>Thanks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1381461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 Threat Sources </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16" name="Rectangle 15"/>
          <p:cNvSpPr/>
          <p:nvPr/>
        </p:nvSpPr>
        <p:spPr>
          <a:xfrm>
            <a:off x="152400" y="990600"/>
            <a:ext cx="11963400" cy="5693866"/>
          </a:xfrm>
          <a:prstGeom prst="rect">
            <a:avLst/>
          </a:prstGeom>
        </p:spPr>
        <p:txBody>
          <a:bodyPr wrap="square">
            <a:spAutoFit/>
          </a:bodyPr>
          <a:lstStyle/>
          <a:p>
            <a:pPr algn="just"/>
            <a:r>
              <a:rPr lang="en-US" sz="2100" b="1" dirty="0" smtClean="0">
                <a:latin typeface="+mn-lt"/>
              </a:rPr>
              <a:t>Natural Threats</a:t>
            </a:r>
          </a:p>
          <a:p>
            <a:pPr algn="just"/>
            <a:r>
              <a:rPr lang="en-US" sz="2100" dirty="0" smtClean="0">
                <a:latin typeface="+mn-lt"/>
              </a:rPr>
              <a:t>Natural </a:t>
            </a:r>
            <a:r>
              <a:rPr lang="en-US" sz="2100" dirty="0">
                <a:latin typeface="+mn-lt"/>
              </a:rPr>
              <a:t>factors such as fires, floods, power failures, lightning, meteor, and </a:t>
            </a:r>
            <a:r>
              <a:rPr lang="en-US" sz="2100" dirty="0" smtClean="0">
                <a:latin typeface="+mn-lt"/>
              </a:rPr>
              <a:t>earthquakes are </a:t>
            </a:r>
            <a:r>
              <a:rPr lang="en-US" sz="2100" dirty="0">
                <a:latin typeface="+mn-lt"/>
              </a:rPr>
              <a:t>potential threats to the assets of an organization. </a:t>
            </a:r>
            <a:endParaRPr lang="en-US" sz="2100" dirty="0" smtClean="0">
              <a:latin typeface="+mn-lt"/>
            </a:endParaRPr>
          </a:p>
          <a:p>
            <a:pPr marL="548640" indent="-342900" algn="just">
              <a:buFont typeface="Arial" panose="020B0604020202020204" pitchFamily="34" charset="0"/>
              <a:buChar char="•"/>
            </a:pPr>
            <a:r>
              <a:rPr lang="en-US" dirty="0" smtClean="0">
                <a:latin typeface="+mn-lt"/>
              </a:rPr>
              <a:t>For </a:t>
            </a:r>
            <a:r>
              <a:rPr lang="en-US" dirty="0">
                <a:latin typeface="+mn-lt"/>
              </a:rPr>
              <a:t>example, these may </a:t>
            </a:r>
            <a:r>
              <a:rPr lang="en-US" dirty="0" smtClean="0">
                <a:latin typeface="+mn-lt"/>
              </a:rPr>
              <a:t>cause severe </a:t>
            </a:r>
            <a:r>
              <a:rPr lang="en-US" dirty="0">
                <a:latin typeface="+mn-lt"/>
              </a:rPr>
              <a:t>physical damage to computer systems</a:t>
            </a:r>
            <a:r>
              <a:rPr lang="en-US" dirty="0" smtClean="0">
                <a:latin typeface="+mn-lt"/>
              </a:rPr>
              <a:t>.</a:t>
            </a:r>
          </a:p>
          <a:p>
            <a:pPr algn="just"/>
            <a:endParaRPr lang="en-US" sz="800" b="1" dirty="0" smtClean="0">
              <a:latin typeface="+mn-lt"/>
            </a:endParaRPr>
          </a:p>
          <a:p>
            <a:pPr algn="just"/>
            <a:r>
              <a:rPr lang="en-US" sz="2100" b="1" dirty="0" smtClean="0">
                <a:latin typeface="+mn-lt"/>
              </a:rPr>
              <a:t>Unintentional Threats</a:t>
            </a:r>
          </a:p>
          <a:p>
            <a:pPr algn="just"/>
            <a:r>
              <a:rPr lang="en-US" sz="2100" dirty="0" smtClean="0">
                <a:latin typeface="+mn-lt"/>
              </a:rPr>
              <a:t>Unintentional threats are threats that exist due to the potential for unintentional errors occurring within the organization. </a:t>
            </a:r>
          </a:p>
          <a:p>
            <a:pPr marL="548640" indent="-342900" algn="just">
              <a:buFont typeface="Arial" panose="020B0604020202020204" pitchFamily="34" charset="0"/>
              <a:buChar char="•"/>
            </a:pPr>
            <a:r>
              <a:rPr lang="en-US" dirty="0">
                <a:latin typeface="+mn-lt"/>
              </a:rPr>
              <a:t>Examples include insider-originating security breaches, negligence, operator errors, unskilled administrators, lazy or untrained employees, and accidents</a:t>
            </a:r>
            <a:r>
              <a:rPr lang="en-US" dirty="0" smtClean="0">
                <a:latin typeface="+mn-lt"/>
              </a:rPr>
              <a:t>.</a:t>
            </a:r>
          </a:p>
          <a:p>
            <a:pPr marL="548640" indent="-342900" algn="just">
              <a:buFont typeface="Arial" panose="020B0604020202020204" pitchFamily="34" charset="0"/>
              <a:buChar char="•"/>
            </a:pPr>
            <a:endParaRPr lang="en-US" sz="800" dirty="0" smtClean="0">
              <a:latin typeface="+mn-lt"/>
            </a:endParaRPr>
          </a:p>
          <a:p>
            <a:pPr algn="just"/>
            <a:r>
              <a:rPr lang="en-US" sz="2100" b="1" dirty="0">
                <a:latin typeface="+mn-lt"/>
              </a:rPr>
              <a:t>Intentional Threats</a:t>
            </a:r>
          </a:p>
          <a:p>
            <a:pPr algn="just"/>
            <a:r>
              <a:rPr lang="en-US" sz="2100" dirty="0">
                <a:latin typeface="+mn-lt"/>
              </a:rPr>
              <a:t>There are two sources of intentional threats.</a:t>
            </a:r>
          </a:p>
          <a:p>
            <a:pPr marL="548640" indent="-342900" algn="just">
              <a:buFont typeface="Arial" panose="020B0604020202020204" pitchFamily="34" charset="0"/>
              <a:buChar char="•"/>
            </a:pPr>
            <a:r>
              <a:rPr lang="en-US" b="1" dirty="0" smtClean="0">
                <a:latin typeface="+mn-lt"/>
              </a:rPr>
              <a:t>Internal Threats:</a:t>
            </a:r>
            <a:r>
              <a:rPr lang="en-US" dirty="0" smtClean="0">
                <a:latin typeface="+mn-lt"/>
              </a:rPr>
              <a:t> Most computer and Internet-related crimes are insiders or internal attacks. Insider attacks are more dangerous than external attacks because insiders are familiar with the network architecture, security policies, and regulations of the organization</a:t>
            </a:r>
            <a:r>
              <a:rPr lang="en-US" b="1" dirty="0" smtClean="0">
                <a:latin typeface="+mn-lt"/>
              </a:rPr>
              <a:t>.</a:t>
            </a:r>
          </a:p>
          <a:p>
            <a:pPr marL="548640" indent="-342900" algn="just">
              <a:buFont typeface="Arial" panose="020B0604020202020204" pitchFamily="34" charset="0"/>
              <a:buChar char="•"/>
            </a:pPr>
            <a:r>
              <a:rPr lang="en-US" b="1" dirty="0" smtClean="0">
                <a:latin typeface="+mn-lt"/>
              </a:rPr>
              <a:t>External Threats: </a:t>
            </a:r>
            <a:r>
              <a:rPr lang="en-US" dirty="0" smtClean="0">
                <a:latin typeface="+mn-lt"/>
              </a:rPr>
              <a:t>by exploiting vulnerabilities that already exist in a network, without the assistance of insider employees.</a:t>
            </a:r>
          </a:p>
          <a:p>
            <a:pPr marL="205740" algn="just"/>
            <a:r>
              <a:rPr lang="en-US" dirty="0" smtClean="0">
                <a:latin typeface="+mn-lt"/>
              </a:rPr>
              <a:t>       </a:t>
            </a:r>
            <a:r>
              <a:rPr lang="en-US" i="1" dirty="0" smtClean="0">
                <a:latin typeface="+mn-lt"/>
              </a:rPr>
              <a:t>Structured external threats: </a:t>
            </a:r>
            <a:r>
              <a:rPr lang="en-US" sz="1600" i="1" dirty="0" smtClean="0">
                <a:latin typeface="+mn-lt"/>
              </a:rPr>
              <a:t>by </a:t>
            </a:r>
            <a:r>
              <a:rPr lang="en-US" sz="1600" i="1" dirty="0">
                <a:latin typeface="+mn-lt"/>
              </a:rPr>
              <a:t>technically skilled attackers</a:t>
            </a:r>
            <a:r>
              <a:rPr lang="en-US" sz="1600" i="1" dirty="0" smtClean="0">
                <a:latin typeface="+mn-lt"/>
              </a:rPr>
              <a:t>, using tools </a:t>
            </a:r>
            <a:r>
              <a:rPr lang="en-US" sz="1600" i="1" dirty="0">
                <a:latin typeface="+mn-lt"/>
              </a:rPr>
              <a:t>to gain access into a network, </a:t>
            </a:r>
            <a:r>
              <a:rPr lang="en-US" sz="1600" i="1" dirty="0" smtClean="0">
                <a:latin typeface="+mn-lt"/>
              </a:rPr>
              <a:t>for </a:t>
            </a:r>
            <a:r>
              <a:rPr lang="en-US" sz="1600" i="1" dirty="0">
                <a:latin typeface="+mn-lt"/>
              </a:rPr>
              <a:t>disrupting services.</a:t>
            </a:r>
          </a:p>
          <a:p>
            <a:pPr marL="205740" algn="just"/>
            <a:r>
              <a:rPr lang="en-US" i="1" dirty="0" smtClean="0">
                <a:latin typeface="+mn-lt"/>
              </a:rPr>
              <a:t>      Unstructured external threats:  </a:t>
            </a:r>
            <a:r>
              <a:rPr lang="en-US" sz="1600" i="1" dirty="0" smtClean="0">
                <a:latin typeface="+mn-lt"/>
              </a:rPr>
              <a:t>by unskilled attackers, typically script kiddies who may be aspiring hackers.</a:t>
            </a:r>
            <a:endParaRPr lang="en-US" sz="1600" i="1" dirty="0">
              <a:latin typeface="+mn-lt"/>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1167095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Malware</a:t>
            </a:r>
            <a:endPar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endParaRP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spTree>
    <p:extLst>
      <p:ext uri="{BB962C8B-B14F-4D97-AF65-F5344CB8AC3E}">
        <p14:creationId xmlns:p14="http://schemas.microsoft.com/office/powerpoint/2010/main" val="38364931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33400"/>
            <a:ext cx="9144000" cy="359714"/>
          </a:xfrm>
          <a:prstGeom prst="rect">
            <a:avLst/>
          </a:prstGeom>
        </p:spPr>
        <p:txBody>
          <a:bodyPr vert="horz" wrap="square" lIns="0" tIns="13335" rIns="0" bIns="0" rtlCol="0">
            <a:spAutoFit/>
          </a:bodyPr>
          <a:lstStyle/>
          <a:p>
            <a:pPr marL="12700">
              <a:lnSpc>
                <a:spcPct val="100000"/>
              </a:lnSpc>
              <a:spcBef>
                <a:spcPts val="105"/>
              </a:spcBef>
            </a:pPr>
            <a:r>
              <a:rPr lang="en-US" dirty="0"/>
              <a:t> Malware and its Types</a:t>
            </a:r>
            <a:endParaRPr spc="-10"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3          </a:t>
            </a:r>
            <a:endParaRPr lang="en-US" sz="1000" dirty="0"/>
          </a:p>
        </p:txBody>
      </p:sp>
      <p:pic>
        <p:nvPicPr>
          <p:cNvPr id="3" name="Picture 2"/>
          <p:cNvPicPr>
            <a:picLocks noChangeAspect="1"/>
          </p:cNvPicPr>
          <p:nvPr/>
        </p:nvPicPr>
        <p:blipFill>
          <a:blip r:embed="rId3"/>
          <a:stretch>
            <a:fillRect/>
          </a:stretch>
        </p:blipFill>
        <p:spPr>
          <a:xfrm>
            <a:off x="180109" y="1076077"/>
            <a:ext cx="11707091" cy="5480417"/>
          </a:xfrm>
          <a:prstGeom prst="rect">
            <a:avLst/>
          </a:prstGeom>
          <a:ln>
            <a:solidFill>
              <a:srgbClr val="FF0000"/>
            </a:solidFill>
          </a:ln>
        </p:spPr>
      </p:pic>
    </p:spTree>
    <p:extLst>
      <p:ext uri="{BB962C8B-B14F-4D97-AF65-F5344CB8AC3E}">
        <p14:creationId xmlns:p14="http://schemas.microsoft.com/office/powerpoint/2010/main" val="210695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ography report presentation">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1471</TotalTime>
  <Words>1778</Words>
  <Application>Microsoft Office PowerPoint</Application>
  <PresentationFormat>Widescreen</PresentationFormat>
  <Paragraphs>194</Paragraphs>
  <Slides>63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63</vt:i4>
      </vt:variant>
    </vt:vector>
  </HeadingPairs>
  <TitlesOfParts>
    <vt:vector size="72" baseType="lpstr">
      <vt:lpstr>Arial</vt:lpstr>
      <vt:lpstr>Calibri</vt:lpstr>
      <vt:lpstr>Century Gothic</vt:lpstr>
      <vt:lpstr>Google Sans</vt:lpstr>
      <vt:lpstr>Times New Roman</vt:lpstr>
      <vt:lpstr>Verdana</vt:lpstr>
      <vt:lpstr>Wingdings</vt:lpstr>
      <vt:lpstr>Office Theme</vt:lpstr>
      <vt:lpstr>1_Biography report presentation</vt:lpstr>
      <vt:lpstr>PowerPoint Presentation</vt:lpstr>
      <vt:lpstr>Contents</vt:lpstr>
      <vt:lpstr>PowerPoint Presentation</vt:lpstr>
      <vt:lpstr> Threat </vt:lpstr>
      <vt:lpstr> Difference between Threat and Attack</vt:lpstr>
      <vt:lpstr> Threat Sources</vt:lpstr>
      <vt:lpstr> Threat Sources </vt:lpstr>
      <vt:lpstr>PowerPoint Presentation</vt:lpstr>
      <vt:lpstr> Malware and its Types</vt:lpstr>
      <vt:lpstr>Introduction to Malware</vt:lpstr>
      <vt:lpstr>Introduction to Malware</vt:lpstr>
      <vt:lpstr>Introduction to Malware</vt:lpstr>
      <vt:lpstr>Types of Malware - Trojans</vt:lpstr>
      <vt:lpstr>Types of Malware - Trojans</vt:lpstr>
      <vt:lpstr>Types of Malware - Trojans</vt:lpstr>
      <vt:lpstr>Types of Malware - Viruses</vt:lpstr>
      <vt:lpstr>Types of Malware - Viruses</vt:lpstr>
      <vt:lpstr>Types of Malware - Viruses</vt:lpstr>
      <vt:lpstr>Types of Malware - Viruses</vt:lpstr>
      <vt:lpstr>Types of Malware - Ransomware</vt:lpstr>
      <vt:lpstr>Types of Malware - Computer Worms</vt:lpstr>
      <vt:lpstr>Types of Malware - Computer Worms</vt:lpstr>
      <vt:lpstr>Types of Malware - Computer Worms</vt:lpstr>
      <vt:lpstr>Types of Malware - Rootkits</vt:lpstr>
      <vt:lpstr>Types of Malware - Rootkits</vt:lpstr>
      <vt:lpstr>Types of Malware - Potentially Unwanted Application or Applications (PUAs)</vt:lpstr>
      <vt:lpstr>Types of Malware - Adware</vt:lpstr>
      <vt:lpstr>Types of Malware - Spyware</vt:lpstr>
      <vt:lpstr>Types of Malware - Spyware</vt:lpstr>
      <vt:lpstr>Types of Malware - Keylogger</vt:lpstr>
      <vt:lpstr>Types of Malware - Keylogger</vt:lpstr>
      <vt:lpstr>Types of Malware - Botnets</vt:lpstr>
      <vt:lpstr>Types of Malware - Botnets</vt:lpstr>
      <vt:lpstr>Types of Malware - Fileless Malware</vt:lpstr>
      <vt:lpstr>Types of Malware – Trojan Countermeasures</vt:lpstr>
      <vt:lpstr>Types of Malware - Virus and Worm Countermeasures</vt:lpstr>
      <vt:lpstr>Types of Malware - Rootkit Countermeasures</vt:lpstr>
      <vt:lpstr>Types of Malware - Spyware Countermeasures</vt:lpstr>
      <vt:lpstr>Types of Malware - PUAs/ Adware/Countermeasures</vt:lpstr>
      <vt:lpstr>Types of Malware - Keylogger Countermeasures</vt:lpstr>
      <vt:lpstr>Types of Malware - Keylogger Countermeasures</vt:lpstr>
      <vt:lpstr>PowerPoint Presentation</vt:lpstr>
      <vt:lpstr>Define Vulnerabilities</vt:lpstr>
      <vt:lpstr>Vulnerability Classification</vt:lpstr>
      <vt:lpstr>Vulnerability Classification</vt:lpstr>
      <vt:lpstr>Vulnerability Classification</vt:lpstr>
      <vt:lpstr>Vulnerability Classification</vt:lpstr>
      <vt:lpstr>Vulnerability Classification</vt:lpstr>
      <vt:lpstr>Impact of Vulnerabilities</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PowerPoint Presentation</vt:lpstr>
      <vt:lpstr>Risk</vt:lpstr>
      <vt:lpstr>PowerPoint Presentation</vt:lpstr>
    </vt:vector>
  </TitlesOfParts>
  <Company>FU Berlin,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dc:title>
  <dc:subject>Chapter 1 - Introduction</dc:subject>
  <dc:creator>Jochen H. Schiller</dc:creator>
  <cp:keywords>mobile communication, introduction, overview</cp:keywords>
  <cp:lastModifiedBy>Dr Engr Malook Rind</cp:lastModifiedBy>
  <cp:revision>239</cp:revision>
  <dcterms:created xsi:type="dcterms:W3CDTF">2022-09-21T05:57:17Z</dcterms:created>
  <dcterms:modified xsi:type="dcterms:W3CDTF">2023-10-06T03:49:31Z</dcterms:modified>
  <cp:category>lecture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2018-04-17T00:00:00Z</vt:filetime>
  </property>
  <property fmtid="{D5CDD505-2E9C-101B-9397-08002B2CF9AE}" pid="3" name="Creator">
    <vt:lpwstr>Acrobat PDFMaker 17 for PowerPoint</vt:lpwstr>
  </property>
  <property fmtid="{D5CDD505-2E9C-101B-9397-08002B2CF9AE}" pid="4" name="LastSaved">
    <vt:filetime>2022-09-21T00:00:00Z</vt:filetime>
  </property>
  <property fmtid="{D5CDD505-2E9C-101B-9397-08002B2CF9AE}" pid="5" name="Producer">
    <vt:lpwstr>Adobe PDF Library 15.0</vt:lpwstr>
  </property>
</Properties>
</file>